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8"/>
  </p:notesMasterIdLst>
  <p:handoutMasterIdLst>
    <p:handoutMasterId r:id="rId39"/>
  </p:handoutMasterIdLst>
  <p:sldIdLst>
    <p:sldId id="256" r:id="rId2"/>
    <p:sldId id="280" r:id="rId3"/>
    <p:sldId id="274" r:id="rId4"/>
    <p:sldId id="282" r:id="rId5"/>
    <p:sldId id="320" r:id="rId6"/>
    <p:sldId id="321" r:id="rId7"/>
    <p:sldId id="279" r:id="rId8"/>
    <p:sldId id="271" r:id="rId9"/>
    <p:sldId id="318" r:id="rId10"/>
    <p:sldId id="281" r:id="rId11"/>
    <p:sldId id="262" r:id="rId12"/>
    <p:sldId id="278" r:id="rId13"/>
    <p:sldId id="283" r:id="rId14"/>
    <p:sldId id="267" r:id="rId15"/>
    <p:sldId id="273" r:id="rId16"/>
    <p:sldId id="322" r:id="rId17"/>
    <p:sldId id="326" r:id="rId18"/>
    <p:sldId id="316" r:id="rId19"/>
    <p:sldId id="317" r:id="rId20"/>
    <p:sldId id="263" r:id="rId21"/>
    <p:sldId id="264" r:id="rId22"/>
    <p:sldId id="265" r:id="rId23"/>
    <p:sldId id="266" r:id="rId24"/>
    <p:sldId id="286" r:id="rId25"/>
    <p:sldId id="284" r:id="rId26"/>
    <p:sldId id="268" r:id="rId27"/>
    <p:sldId id="269" r:id="rId28"/>
    <p:sldId id="270" r:id="rId29"/>
    <p:sldId id="272" r:id="rId30"/>
    <p:sldId id="287" r:id="rId31"/>
    <p:sldId id="275" r:id="rId32"/>
    <p:sldId id="276" r:id="rId33"/>
    <p:sldId id="288" r:id="rId34"/>
    <p:sldId id="325" r:id="rId35"/>
    <p:sldId id="323" r:id="rId36"/>
    <p:sldId id="324" r:id="rId3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3" autoAdjust="0"/>
    <p:restoredTop sz="94660"/>
  </p:normalViewPr>
  <p:slideViewPr>
    <p:cSldViewPr snapToGrid="0">
      <p:cViewPr varScale="1">
        <p:scale>
          <a:sx n="89" d="100"/>
          <a:sy n="89" d="100"/>
        </p:scale>
        <p:origin x="168" y="8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handoutMaster" Target="handoutMasters/handout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10A4C43-3F68-4740-A38D-2D96FF4FE646}" type="datetimeFigureOut">
              <a:rPr lang="en-US" smtClean="0"/>
              <a:t>2/20/20</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8EA49D6-130B-E442-AA51-830BA21B5C06}" type="slidenum">
              <a:rPr lang="en-US" smtClean="0"/>
              <a:t>‹#›</a:t>
            </a:fld>
            <a:endParaRPr lang="en-US"/>
          </a:p>
        </p:txBody>
      </p:sp>
    </p:spTree>
    <p:extLst>
      <p:ext uri="{BB962C8B-B14F-4D97-AF65-F5344CB8AC3E}">
        <p14:creationId xmlns:p14="http://schemas.microsoft.com/office/powerpoint/2010/main" val="53182950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3871669-0B60-084C-A8AC-E6DC1EA6EC19}" type="datetimeFigureOut">
              <a:rPr lang="en-US" smtClean="0"/>
              <a:t>2/20/20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033553B-D63A-4947-B40F-9A4437EC71BA}" type="slidenum">
              <a:rPr lang="en-US" smtClean="0"/>
              <a:t>‹#›</a:t>
            </a:fld>
            <a:endParaRPr lang="en-US"/>
          </a:p>
        </p:txBody>
      </p:sp>
    </p:spTree>
    <p:extLst>
      <p:ext uri="{BB962C8B-B14F-4D97-AF65-F5344CB8AC3E}">
        <p14:creationId xmlns:p14="http://schemas.microsoft.com/office/powerpoint/2010/main" val="15823745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social situation that many of you may be familiar with – a few friends are in the middle of a conversation, you approach, but start by listening before you add your own thoughts. Maybe you have to run off to class, and as you do, they’re still talking.</a:t>
            </a:r>
          </a:p>
        </p:txBody>
      </p:sp>
      <p:sp>
        <p:nvSpPr>
          <p:cNvPr id="4" name="Slide Number Placeholder 3"/>
          <p:cNvSpPr>
            <a:spLocks noGrp="1"/>
          </p:cNvSpPr>
          <p:nvPr>
            <p:ph type="sldNum" sz="quarter" idx="10"/>
          </p:nvPr>
        </p:nvSpPr>
        <p:spPr/>
        <p:txBody>
          <a:bodyPr/>
          <a:lstStyle/>
          <a:p>
            <a:fld id="{7BEC9DE2-152E-044D-8C65-E5FCC07E43B9}" type="slidenum">
              <a:rPr lang="en-US" smtClean="0"/>
              <a:t>21</a:t>
            </a:fld>
            <a:endParaRPr lang="en-US"/>
          </a:p>
        </p:txBody>
      </p:sp>
    </p:spTree>
    <p:extLst>
      <p:ext uri="{BB962C8B-B14F-4D97-AF65-F5344CB8AC3E}">
        <p14:creationId xmlns:p14="http://schemas.microsoft.com/office/powerpoint/2010/main" val="8018478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Five Elements in sum. Where do you see each of these elements in the sample abstract that I’ve handed out to you?</a:t>
            </a:r>
          </a:p>
        </p:txBody>
      </p:sp>
      <p:sp>
        <p:nvSpPr>
          <p:cNvPr id="4" name="Slide Number Placeholder 3"/>
          <p:cNvSpPr>
            <a:spLocks noGrp="1"/>
          </p:cNvSpPr>
          <p:nvPr>
            <p:ph type="sldNum" sz="quarter" idx="5"/>
          </p:nvPr>
        </p:nvSpPr>
        <p:spPr/>
        <p:txBody>
          <a:bodyPr/>
          <a:lstStyle/>
          <a:p>
            <a:fld id="{C033553B-D63A-4947-B40F-9A4437EC71BA}" type="slidenum">
              <a:rPr lang="en-US" smtClean="0"/>
              <a:t>33</a:t>
            </a:fld>
            <a:endParaRPr lang="en-US"/>
          </a:p>
        </p:txBody>
      </p:sp>
    </p:spTree>
    <p:extLst>
      <p:ext uri="{BB962C8B-B14F-4D97-AF65-F5344CB8AC3E}">
        <p14:creationId xmlns:p14="http://schemas.microsoft.com/office/powerpoint/2010/main" val="2677065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YEP, here are those words</a:t>
            </a:r>
          </a:p>
        </p:txBody>
      </p:sp>
      <p:sp>
        <p:nvSpPr>
          <p:cNvPr id="4" name="Slide Number Placeholder 3"/>
          <p:cNvSpPr>
            <a:spLocks noGrp="1"/>
          </p:cNvSpPr>
          <p:nvPr>
            <p:ph type="sldNum" sz="quarter" idx="10"/>
          </p:nvPr>
        </p:nvSpPr>
        <p:spPr/>
        <p:txBody>
          <a:bodyPr/>
          <a:lstStyle/>
          <a:p>
            <a:fld id="{92871505-25C7-A84A-A3C2-5AC4A0931ABB}" type="slidenum">
              <a:rPr lang="en-US" smtClean="0"/>
              <a:t>34</a:t>
            </a:fld>
            <a:endParaRPr lang="en-US"/>
          </a:p>
        </p:txBody>
      </p:sp>
    </p:spTree>
    <p:extLst>
      <p:ext uri="{BB962C8B-B14F-4D97-AF65-F5344CB8AC3E}">
        <p14:creationId xmlns:p14="http://schemas.microsoft.com/office/powerpoint/2010/main" val="9745056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BEC9DE2-152E-044D-8C65-E5FCC07E43B9}" type="slidenum">
              <a:rPr lang="en-US" smtClean="0"/>
              <a:t>35</a:t>
            </a:fld>
            <a:endParaRPr lang="en-US"/>
          </a:p>
        </p:txBody>
      </p:sp>
    </p:spTree>
    <p:extLst>
      <p:ext uri="{BB962C8B-B14F-4D97-AF65-F5344CB8AC3E}">
        <p14:creationId xmlns:p14="http://schemas.microsoft.com/office/powerpoint/2010/main" val="27763548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BEC9DE2-152E-044D-8C65-E5FCC07E43B9}" type="slidenum">
              <a:rPr lang="en-US" smtClean="0"/>
              <a:t>36</a:t>
            </a:fld>
            <a:endParaRPr lang="en-US"/>
          </a:p>
        </p:txBody>
      </p:sp>
    </p:spTree>
    <p:extLst>
      <p:ext uri="{BB962C8B-B14F-4D97-AF65-F5344CB8AC3E}">
        <p14:creationId xmlns:p14="http://schemas.microsoft.com/office/powerpoint/2010/main" val="37459936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156BD4D-66F9-44B9-BC19-24C9088AFBC3}" type="slidenum">
              <a:rPr lang="en-US" smtClean="0"/>
              <a:pPr/>
              <a:t>22</a:t>
            </a:fld>
            <a:endParaRPr lang="en-US" dirty="0"/>
          </a:p>
        </p:txBody>
      </p:sp>
    </p:spTree>
    <p:extLst>
      <p:ext uri="{BB962C8B-B14F-4D97-AF65-F5344CB8AC3E}">
        <p14:creationId xmlns:p14="http://schemas.microsoft.com/office/powerpoint/2010/main" val="30155154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a:buNone/>
            </a:pPr>
            <a:r>
              <a:rPr lang="en-US" sz="1200" dirty="0"/>
              <a:t>Most of the pieces of academic argument can be divided into three broad categories: THEY SAY, I SAY, and SO WHAT?</a:t>
            </a:r>
          </a:p>
          <a:p>
            <a:endParaRPr lang="en-US" dirty="0"/>
          </a:p>
        </p:txBody>
      </p:sp>
      <p:sp>
        <p:nvSpPr>
          <p:cNvPr id="4" name="Slide Number Placeholder 3"/>
          <p:cNvSpPr>
            <a:spLocks noGrp="1"/>
          </p:cNvSpPr>
          <p:nvPr>
            <p:ph type="sldNum" sz="quarter" idx="10"/>
          </p:nvPr>
        </p:nvSpPr>
        <p:spPr/>
        <p:txBody>
          <a:bodyPr/>
          <a:lstStyle/>
          <a:p>
            <a:fld id="{E156BD4D-66F9-44B9-BC19-24C9088AFBC3}" type="slidenum">
              <a:rPr lang="en-US" smtClean="0"/>
              <a:pPr/>
              <a:t>23</a:t>
            </a:fld>
            <a:endParaRPr lang="en-US" dirty="0"/>
          </a:p>
        </p:txBody>
      </p:sp>
    </p:spTree>
    <p:extLst>
      <p:ext uri="{BB962C8B-B14F-4D97-AF65-F5344CB8AC3E}">
        <p14:creationId xmlns:p14="http://schemas.microsoft.com/office/powerpoint/2010/main" val="25110997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Each of these terms stand in for a handful of ideas. Do you associate any of these ideas with other terms we’ve already used in the course?</a:t>
            </a:r>
          </a:p>
          <a:p>
            <a:r>
              <a:rPr lang="en-US" dirty="0"/>
              <a:t>PROBLEM/QUESTION, THESIS, MOTIVE</a:t>
            </a:r>
          </a:p>
        </p:txBody>
      </p:sp>
      <p:sp>
        <p:nvSpPr>
          <p:cNvPr id="4" name="Slide Number Placeholder 3"/>
          <p:cNvSpPr>
            <a:spLocks noGrp="1"/>
          </p:cNvSpPr>
          <p:nvPr>
            <p:ph type="sldNum" sz="quarter" idx="10"/>
          </p:nvPr>
        </p:nvSpPr>
        <p:spPr/>
        <p:txBody>
          <a:bodyPr/>
          <a:lstStyle/>
          <a:p>
            <a:fld id="{E156BD4D-66F9-44B9-BC19-24C9088AFBC3}" type="slidenum">
              <a:rPr lang="en-US" smtClean="0"/>
              <a:pPr/>
              <a:t>24</a:t>
            </a:fld>
            <a:endParaRPr lang="en-US" dirty="0"/>
          </a:p>
        </p:txBody>
      </p:sp>
    </p:spTree>
    <p:extLst>
      <p:ext uri="{BB962C8B-B14F-4D97-AF65-F5344CB8AC3E}">
        <p14:creationId xmlns:p14="http://schemas.microsoft.com/office/powerpoint/2010/main" val="5065193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dirt? Because SCIENCE!</a:t>
            </a:r>
          </a:p>
        </p:txBody>
      </p:sp>
      <p:sp>
        <p:nvSpPr>
          <p:cNvPr id="4" name="Slide Number Placeholder 3"/>
          <p:cNvSpPr>
            <a:spLocks noGrp="1"/>
          </p:cNvSpPr>
          <p:nvPr>
            <p:ph type="sldNum" sz="quarter" idx="10"/>
          </p:nvPr>
        </p:nvSpPr>
        <p:spPr/>
        <p:txBody>
          <a:bodyPr/>
          <a:lstStyle/>
          <a:p>
            <a:fld id="{92871505-25C7-A84A-A3C2-5AC4A0931ABB}" type="slidenum">
              <a:rPr lang="en-US" smtClean="0"/>
              <a:t>25</a:t>
            </a:fld>
            <a:endParaRPr lang="en-US"/>
          </a:p>
        </p:txBody>
      </p:sp>
    </p:spTree>
    <p:extLst>
      <p:ext uri="{BB962C8B-B14F-4D97-AF65-F5344CB8AC3E}">
        <p14:creationId xmlns:p14="http://schemas.microsoft.com/office/powerpoint/2010/main" val="20287869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generic, but well-formed abstract from the science journal NATURE. </a:t>
            </a:r>
          </a:p>
        </p:txBody>
      </p:sp>
      <p:sp>
        <p:nvSpPr>
          <p:cNvPr id="4" name="Slide Number Placeholder 3"/>
          <p:cNvSpPr>
            <a:spLocks noGrp="1"/>
          </p:cNvSpPr>
          <p:nvPr>
            <p:ph type="sldNum" sz="quarter" idx="10"/>
          </p:nvPr>
        </p:nvSpPr>
        <p:spPr/>
        <p:txBody>
          <a:bodyPr/>
          <a:lstStyle/>
          <a:p>
            <a:fld id="{E156BD4D-66F9-44B9-BC19-24C9088AFBC3}" type="slidenum">
              <a:rPr lang="en-US" smtClean="0"/>
              <a:pPr/>
              <a:t>26</a:t>
            </a:fld>
            <a:endParaRPr lang="en-US" dirty="0"/>
          </a:p>
        </p:txBody>
      </p:sp>
    </p:spTree>
    <p:extLst>
      <p:ext uri="{BB962C8B-B14F-4D97-AF65-F5344CB8AC3E}">
        <p14:creationId xmlns:p14="http://schemas.microsoft.com/office/powerpoint/2010/main" val="18654560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are looking for They Say, I Say, &amp; So What. I’ll read the sentences out loud, and you listen for whether each sentence fits into THEY</a:t>
            </a:r>
            <a:r>
              <a:rPr lang="en-US" baseline="0" dirty="0"/>
              <a:t> SAY, I SAY, or SO WHAT.  Are there certain words that seem to indicate which category the sentence falls into?</a:t>
            </a:r>
            <a:endParaRPr lang="en-US" dirty="0"/>
          </a:p>
        </p:txBody>
      </p:sp>
      <p:sp>
        <p:nvSpPr>
          <p:cNvPr id="4" name="Slide Number Placeholder 3"/>
          <p:cNvSpPr>
            <a:spLocks noGrp="1"/>
          </p:cNvSpPr>
          <p:nvPr>
            <p:ph type="sldNum" sz="quarter" idx="10"/>
          </p:nvPr>
        </p:nvSpPr>
        <p:spPr/>
        <p:txBody>
          <a:bodyPr/>
          <a:lstStyle/>
          <a:p>
            <a:fld id="{92871505-25C7-A84A-A3C2-5AC4A0931ABB}" type="slidenum">
              <a:rPr lang="en-US" smtClean="0"/>
              <a:t>27</a:t>
            </a:fld>
            <a:endParaRPr lang="en-US"/>
          </a:p>
        </p:txBody>
      </p:sp>
    </p:spTree>
    <p:extLst>
      <p:ext uri="{BB962C8B-B14F-4D97-AF65-F5344CB8AC3E}">
        <p14:creationId xmlns:p14="http://schemas.microsoft.com/office/powerpoint/2010/main" val="19760073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YEP, here are those words</a:t>
            </a:r>
          </a:p>
        </p:txBody>
      </p:sp>
      <p:sp>
        <p:nvSpPr>
          <p:cNvPr id="4" name="Slide Number Placeholder 3"/>
          <p:cNvSpPr>
            <a:spLocks noGrp="1"/>
          </p:cNvSpPr>
          <p:nvPr>
            <p:ph type="sldNum" sz="quarter" idx="10"/>
          </p:nvPr>
        </p:nvSpPr>
        <p:spPr/>
        <p:txBody>
          <a:bodyPr/>
          <a:lstStyle/>
          <a:p>
            <a:fld id="{92871505-25C7-A84A-A3C2-5AC4A0931ABB}" type="slidenum">
              <a:rPr lang="en-US" smtClean="0"/>
              <a:t>28</a:t>
            </a:fld>
            <a:endParaRPr lang="en-US"/>
          </a:p>
        </p:txBody>
      </p:sp>
    </p:spTree>
    <p:extLst>
      <p:ext uri="{BB962C8B-B14F-4D97-AF65-F5344CB8AC3E}">
        <p14:creationId xmlns:p14="http://schemas.microsoft.com/office/powerpoint/2010/main" val="8885465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the five elements that are common to academic argument in every discipline. Some of them you are already familiar with.</a:t>
            </a:r>
          </a:p>
        </p:txBody>
      </p:sp>
      <p:sp>
        <p:nvSpPr>
          <p:cNvPr id="4" name="Slide Number Placeholder 3"/>
          <p:cNvSpPr>
            <a:spLocks noGrp="1"/>
          </p:cNvSpPr>
          <p:nvPr>
            <p:ph type="sldNum" sz="quarter" idx="5"/>
          </p:nvPr>
        </p:nvSpPr>
        <p:spPr/>
        <p:txBody>
          <a:bodyPr/>
          <a:lstStyle/>
          <a:p>
            <a:fld id="{C033553B-D63A-4947-B40F-9A4437EC71BA}" type="slidenum">
              <a:rPr lang="en-US" smtClean="0"/>
              <a:t>29</a:t>
            </a:fld>
            <a:endParaRPr lang="en-US"/>
          </a:p>
        </p:txBody>
      </p:sp>
    </p:spTree>
    <p:extLst>
      <p:ext uri="{BB962C8B-B14F-4D97-AF65-F5344CB8AC3E}">
        <p14:creationId xmlns:p14="http://schemas.microsoft.com/office/powerpoint/2010/main" val="27301752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95269" y="1122363"/>
            <a:ext cx="9001462" cy="2387600"/>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595269" y="3602038"/>
            <a:ext cx="9001462"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806" y="4289372"/>
            <a:ext cx="10367564" cy="819355"/>
          </a:xfrm>
        </p:spPr>
        <p:txBody>
          <a:bodyPr anchor="b">
            <a:normAutofit/>
          </a:bodyPr>
          <a:lstStyle>
            <a:lvl1pP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913806" y="621321"/>
            <a:ext cx="10367564" cy="3379735"/>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65998" cy="682472"/>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2/20/20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3424859"/>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5" y="4204820"/>
            <a:ext cx="10353761" cy="159218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2/20/20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426812"/>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913794" y="4204821"/>
            <a:ext cx="10353762" cy="1586380"/>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2/20/20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11" name="TextBox 10"/>
          <p:cNvSpPr txBox="1"/>
          <p:nvPr/>
        </p:nvSpPr>
        <p:spPr>
          <a:xfrm>
            <a:off x="836612" y="735241"/>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657956" y="297209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806" y="2126942"/>
            <a:ext cx="10355327"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650556"/>
            <a:ext cx="10353763"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2/20/20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4" y="609600"/>
            <a:ext cx="10353762" cy="1325563"/>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4" y="2088319"/>
            <a:ext cx="3298956" cy="823305"/>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913794" y="2911624"/>
            <a:ext cx="3298956"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444878" y="2088320"/>
            <a:ext cx="3298558"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444878" y="2911624"/>
            <a:ext cx="329982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973298" y="2088320"/>
            <a:ext cx="3291211"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976346" y="2911624"/>
            <a:ext cx="329121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2/20/20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913795" y="609600"/>
            <a:ext cx="10353762" cy="1325563"/>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4195899"/>
            <a:ext cx="3298955"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1092020" y="2298987"/>
            <a:ext cx="2940050"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772161"/>
            <a:ext cx="3298955"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442701" y="4195899"/>
            <a:ext cx="3298983"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568996" y="2298987"/>
            <a:ext cx="2930525"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72160"/>
            <a:ext cx="3300336"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973423" y="4195899"/>
            <a:ext cx="3289900"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8152803" y="2298987"/>
            <a:ext cx="2932113"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298" y="4772161"/>
            <a:ext cx="3294258" cy="1019037"/>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2/20/20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609599"/>
            <a:ext cx="254265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4" y="609599"/>
            <a:ext cx="7658705" cy="5181601"/>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29244" y="657226"/>
            <a:ext cx="9733512" cy="2852737"/>
          </a:xfrm>
        </p:spPr>
        <p:txBody>
          <a:bodyPr anchor="b">
            <a:normAutofit/>
          </a:bodyPr>
          <a:lstStyle>
            <a:lvl1pPr>
              <a:defRPr sz="3400"/>
            </a:lvl1pPr>
          </a:lstStyle>
          <a:p>
            <a:r>
              <a:rPr lang="en-US"/>
              <a:t>Click to edit Master title style</a:t>
            </a:r>
            <a:endParaRPr lang="en-US" dirty="0"/>
          </a:p>
        </p:txBody>
      </p:sp>
      <p:sp>
        <p:nvSpPr>
          <p:cNvPr id="3" name="Text Placeholder 2"/>
          <p:cNvSpPr>
            <a:spLocks noGrp="1"/>
          </p:cNvSpPr>
          <p:nvPr>
            <p:ph type="body" idx="1"/>
          </p:nvPr>
        </p:nvSpPr>
        <p:spPr>
          <a:xfrm>
            <a:off x="1229244" y="3602038"/>
            <a:ext cx="9733512"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6321"/>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88319"/>
            <a:ext cx="5106004" cy="370288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3403" y="2088319"/>
            <a:ext cx="5094154" cy="370288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2/20/20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1804" y="2088320"/>
            <a:ext cx="4879199"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913795" y="2912232"/>
            <a:ext cx="5107208" cy="28789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2003" y="2088320"/>
            <a:ext cx="4865554"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912232"/>
            <a:ext cx="5095357" cy="28789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2/20/20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2/20/20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2/20/20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8" y="609600"/>
            <a:ext cx="3932237" cy="2362200"/>
          </a:xfrm>
        </p:spPr>
        <p:txBody>
          <a:bodyPr anchor="b">
            <a:normAutofit/>
          </a:bodyPr>
          <a:lstStyle>
            <a:lvl1pPr>
              <a:defRPr sz="2800"/>
            </a:lvl1pPr>
          </a:lstStyle>
          <a:p>
            <a:r>
              <a:rPr lang="en-US"/>
              <a:t>Click to edit Master title style</a:t>
            </a:r>
            <a:endParaRPr lang="en-US" dirty="0"/>
          </a:p>
        </p:txBody>
      </p:sp>
      <p:sp>
        <p:nvSpPr>
          <p:cNvPr id="3" name="Content Placeholder 2"/>
          <p:cNvSpPr>
            <a:spLocks noGrp="1"/>
          </p:cNvSpPr>
          <p:nvPr>
            <p:ph idx="1"/>
          </p:nvPr>
        </p:nvSpPr>
        <p:spPr>
          <a:xfrm>
            <a:off x="5078064" y="609600"/>
            <a:ext cx="6189492" cy="5181600"/>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7228" y="2971800"/>
            <a:ext cx="3932237" cy="2819399"/>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2/20/20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7" y="609600"/>
            <a:ext cx="5929773" cy="2362200"/>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4" y="758881"/>
            <a:ext cx="3255356" cy="4883038"/>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971800"/>
            <a:ext cx="5934950" cy="2819400"/>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2/20/20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1" cy="1326321"/>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96064"/>
            <a:ext cx="10353762" cy="3695136"/>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48A87A34-81AB-432B-8DAE-1953F412C126}" type="datetimeFigureOut">
              <a:rPr lang="en-US" dirty="0"/>
              <a:pPr/>
              <a:t>2/20/20</a:t>
            </a:fld>
            <a:endParaRPr lang="en-US" dirty="0"/>
          </a:p>
        </p:txBody>
      </p:sp>
      <p:sp>
        <p:nvSpPr>
          <p:cNvPr id="5" name="Footer Placeholder 4"/>
          <p:cNvSpPr>
            <a:spLocks noGrp="1"/>
          </p:cNvSpPr>
          <p:nvPr>
            <p:ph type="ftr" sz="quarter" idx="3"/>
          </p:nvPr>
        </p:nvSpPr>
        <p:spPr>
          <a:xfrm>
            <a:off x="913794" y="5883275"/>
            <a:ext cx="6672865" cy="365125"/>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93380" y="2953406"/>
            <a:ext cx="10447282" cy="2072782"/>
          </a:xfrm>
        </p:spPr>
        <p:txBody>
          <a:bodyPr>
            <a:normAutofit fontScale="90000"/>
          </a:bodyPr>
          <a:lstStyle/>
          <a:p>
            <a:r>
              <a:rPr lang="en-US" dirty="0"/>
              <a:t>Ibn Battuta</a:t>
            </a:r>
            <a:br>
              <a:rPr lang="en-US" dirty="0"/>
            </a:br>
            <a:br>
              <a:rPr lang="en-US" dirty="0"/>
            </a:br>
            <a:r>
              <a:rPr lang="en-US" b="0" i="1" dirty="0">
                <a:effectLst/>
              </a:rPr>
              <a:t>A Gift to Those Who Contemplate the Wonders of Cities and the Marvels of Travelling</a:t>
            </a:r>
            <a:endParaRPr lang="en-US" dirty="0"/>
          </a:p>
        </p:txBody>
      </p:sp>
    </p:spTree>
    <p:extLst>
      <p:ext uri="{BB962C8B-B14F-4D97-AF65-F5344CB8AC3E}">
        <p14:creationId xmlns:p14="http://schemas.microsoft.com/office/powerpoint/2010/main" val="7729385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751562" y="475003"/>
            <a:ext cx="6252518" cy="1143590"/>
          </a:xfrm>
          <a:prstGeom prst="rect">
            <a:avLst/>
          </a:prstGeom>
        </p:spPr>
        <p:txBody>
          <a:bodyPr>
            <a:normAutofit fontScale="97500"/>
          </a:bodyPr>
          <a:lst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a:lstStyle>
          <a:p>
            <a:r>
              <a:rPr lang="en-US" cap="none" dirty="0"/>
              <a:t>Mansa Musa</a:t>
            </a:r>
          </a:p>
          <a:p>
            <a:r>
              <a:rPr lang="en-US" cap="none" dirty="0"/>
              <a:t>(c.1280-1337)</a:t>
            </a:r>
          </a:p>
          <a:p>
            <a:endParaRPr lang="en-US" cap="none" dirty="0"/>
          </a:p>
          <a:p>
            <a:endParaRPr lang="en-US" cap="none" dirty="0"/>
          </a:p>
        </p:txBody>
      </p:sp>
      <p:pic>
        <p:nvPicPr>
          <p:cNvPr id="5" name="Picture 4"/>
          <p:cNvPicPr>
            <a:picLocks noChangeAspect="1"/>
          </p:cNvPicPr>
          <p:nvPr/>
        </p:nvPicPr>
        <p:blipFill rotWithShape="1">
          <a:blip r:embed="rId2"/>
          <a:srcRect l="32309" t="15327" r="27468" b="10802"/>
          <a:stretch/>
        </p:blipFill>
        <p:spPr>
          <a:xfrm>
            <a:off x="6758153" y="608621"/>
            <a:ext cx="4477406" cy="5863267"/>
          </a:xfrm>
          <a:prstGeom prst="rect">
            <a:avLst/>
          </a:prstGeom>
        </p:spPr>
      </p:pic>
      <p:sp>
        <p:nvSpPr>
          <p:cNvPr id="4" name="Rectangle 3"/>
          <p:cNvSpPr/>
          <p:nvPr/>
        </p:nvSpPr>
        <p:spPr>
          <a:xfrm>
            <a:off x="5017948" y="5825557"/>
            <a:ext cx="1577676" cy="646331"/>
          </a:xfrm>
          <a:prstGeom prst="rect">
            <a:avLst/>
          </a:prstGeom>
        </p:spPr>
        <p:txBody>
          <a:bodyPr wrap="none">
            <a:spAutoFit/>
          </a:bodyPr>
          <a:lstStyle/>
          <a:p>
            <a:pPr algn="r"/>
            <a:r>
              <a:rPr lang="en-US" i="1" dirty="0">
                <a:latin typeface="Rockwell" charset="0"/>
                <a:ea typeface="Rockwell" charset="0"/>
                <a:cs typeface="Rockwell" charset="0"/>
              </a:rPr>
              <a:t>Catalan Atlas</a:t>
            </a:r>
          </a:p>
          <a:p>
            <a:pPr algn="r"/>
            <a:r>
              <a:rPr lang="en-US" dirty="0">
                <a:latin typeface="Rockwell" charset="0"/>
                <a:ea typeface="Rockwell" charset="0"/>
                <a:cs typeface="Rockwell" charset="0"/>
              </a:rPr>
              <a:t>c. 1375</a:t>
            </a:r>
          </a:p>
        </p:txBody>
      </p:sp>
    </p:spTree>
    <p:extLst>
      <p:ext uri="{BB962C8B-B14F-4D97-AF65-F5344CB8AC3E}">
        <p14:creationId xmlns:p14="http://schemas.microsoft.com/office/powerpoint/2010/main" val="17432619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751562" y="475003"/>
            <a:ext cx="6252518" cy="1143590"/>
          </a:xfrm>
          <a:prstGeom prst="rect">
            <a:avLst/>
          </a:prstGeom>
        </p:spPr>
        <p:txBody>
          <a:bodyPr>
            <a:normAutofit fontScale="97500"/>
          </a:bodyPr>
          <a:lst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a:lstStyle>
          <a:p>
            <a:r>
              <a:rPr lang="en-US" cap="none" dirty="0"/>
              <a:t>Ibn Battuta</a:t>
            </a:r>
          </a:p>
          <a:p>
            <a:r>
              <a:rPr lang="en-US" cap="none" dirty="0"/>
              <a:t>(1304 - 1368/9)</a:t>
            </a:r>
          </a:p>
        </p:txBody>
      </p:sp>
      <p:pic>
        <p:nvPicPr>
          <p:cNvPr id="5" name="Picture 4"/>
          <p:cNvPicPr>
            <a:picLocks noChangeAspect="1"/>
          </p:cNvPicPr>
          <p:nvPr/>
        </p:nvPicPr>
        <p:blipFill>
          <a:blip r:embed="rId2"/>
          <a:stretch>
            <a:fillRect/>
          </a:stretch>
        </p:blipFill>
        <p:spPr>
          <a:xfrm>
            <a:off x="6771994" y="136801"/>
            <a:ext cx="4552510" cy="6563660"/>
          </a:xfrm>
          <a:prstGeom prst="rect">
            <a:avLst/>
          </a:prstGeom>
        </p:spPr>
      </p:pic>
      <p:sp>
        <p:nvSpPr>
          <p:cNvPr id="4" name="Rectangle 3"/>
          <p:cNvSpPr/>
          <p:nvPr/>
        </p:nvSpPr>
        <p:spPr>
          <a:xfrm>
            <a:off x="4431249" y="6054130"/>
            <a:ext cx="2164375" cy="646331"/>
          </a:xfrm>
          <a:prstGeom prst="rect">
            <a:avLst/>
          </a:prstGeom>
        </p:spPr>
        <p:txBody>
          <a:bodyPr wrap="none">
            <a:spAutoFit/>
          </a:bodyPr>
          <a:lstStyle/>
          <a:p>
            <a:pPr algn="r"/>
            <a:r>
              <a:rPr lang="en-US" dirty="0">
                <a:latin typeface="Rockwell" charset="0"/>
                <a:ea typeface="Rockwell" charset="0"/>
                <a:cs typeface="Rockwell" charset="0"/>
              </a:rPr>
              <a:t>Léon </a:t>
            </a:r>
            <a:r>
              <a:rPr lang="en-US" dirty="0" err="1">
                <a:latin typeface="Rockwell" charset="0"/>
                <a:ea typeface="Rockwell" charset="0"/>
                <a:cs typeface="Rockwell" charset="0"/>
              </a:rPr>
              <a:t>Benett</a:t>
            </a:r>
            <a:r>
              <a:rPr lang="en-US" dirty="0">
                <a:latin typeface="Rockwell" charset="0"/>
                <a:ea typeface="Rockwell" charset="0"/>
                <a:cs typeface="Rockwell" charset="0"/>
              </a:rPr>
              <a:t> (1878)</a:t>
            </a:r>
          </a:p>
          <a:p>
            <a:pPr algn="r"/>
            <a:r>
              <a:rPr lang="en-US" dirty="0">
                <a:latin typeface="Rockwell" charset="0"/>
                <a:ea typeface="Rockwell" charset="0"/>
                <a:cs typeface="Rockwell" charset="0"/>
              </a:rPr>
              <a:t>Engraving</a:t>
            </a:r>
          </a:p>
        </p:txBody>
      </p:sp>
    </p:spTree>
    <p:extLst>
      <p:ext uri="{BB962C8B-B14F-4D97-AF65-F5344CB8AC3E}">
        <p14:creationId xmlns:p14="http://schemas.microsoft.com/office/powerpoint/2010/main" val="25501676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594302" y="640491"/>
            <a:ext cx="9028436" cy="6034005"/>
          </a:xfrm>
          <a:prstGeom prst="rect">
            <a:avLst/>
          </a:prstGeom>
        </p:spPr>
      </p:pic>
      <p:sp>
        <p:nvSpPr>
          <p:cNvPr id="3" name="Title 1">
            <a:extLst>
              <a:ext uri="{FF2B5EF4-FFF2-40B4-BE49-F238E27FC236}">
                <a16:creationId xmlns:a16="http://schemas.microsoft.com/office/drawing/2014/main" id="{68144FE8-3C22-FA4B-B04B-6E312346C5D5}"/>
              </a:ext>
            </a:extLst>
          </p:cNvPr>
          <p:cNvSpPr txBox="1">
            <a:spLocks/>
          </p:cNvSpPr>
          <p:nvPr/>
        </p:nvSpPr>
        <p:spPr>
          <a:xfrm>
            <a:off x="2462245" y="131901"/>
            <a:ext cx="7292553" cy="1017181"/>
          </a:xfrm>
          <a:prstGeom prst="rect">
            <a:avLst/>
          </a:prstGeom>
        </p:spPr>
        <p:txBody>
          <a:bodyPr>
            <a:normAutofit fontScale="97500"/>
          </a:bodyPr>
          <a:lst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a:lstStyle>
          <a:p>
            <a:r>
              <a:rPr lang="en-US" cap="none" dirty="0"/>
              <a:t>Ibn Battuta’s Travels</a:t>
            </a:r>
          </a:p>
        </p:txBody>
      </p:sp>
    </p:spTree>
    <p:extLst>
      <p:ext uri="{BB962C8B-B14F-4D97-AF65-F5344CB8AC3E}">
        <p14:creationId xmlns:p14="http://schemas.microsoft.com/office/powerpoint/2010/main" val="15542245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5583" t="8150" r="24267" b="29990"/>
          <a:stretch/>
        </p:blipFill>
        <p:spPr>
          <a:xfrm>
            <a:off x="548548" y="732737"/>
            <a:ext cx="11119945" cy="5756409"/>
          </a:xfrm>
          <a:prstGeom prst="rect">
            <a:avLst/>
          </a:prstGeom>
        </p:spPr>
      </p:pic>
      <p:sp>
        <p:nvSpPr>
          <p:cNvPr id="3" name="Title 1">
            <a:extLst>
              <a:ext uri="{FF2B5EF4-FFF2-40B4-BE49-F238E27FC236}">
                <a16:creationId xmlns:a16="http://schemas.microsoft.com/office/drawing/2014/main" id="{68144FE8-3C22-FA4B-B04B-6E312346C5D5}"/>
              </a:ext>
            </a:extLst>
          </p:cNvPr>
          <p:cNvSpPr txBox="1">
            <a:spLocks/>
          </p:cNvSpPr>
          <p:nvPr/>
        </p:nvSpPr>
        <p:spPr>
          <a:xfrm>
            <a:off x="2462245" y="131901"/>
            <a:ext cx="7292553" cy="1017181"/>
          </a:xfrm>
          <a:prstGeom prst="rect">
            <a:avLst/>
          </a:prstGeom>
        </p:spPr>
        <p:txBody>
          <a:bodyPr>
            <a:normAutofit fontScale="97500"/>
          </a:bodyPr>
          <a:lst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a:lstStyle>
          <a:p>
            <a:r>
              <a:rPr lang="en-US" cap="none" dirty="0"/>
              <a:t>Medieval World (c. 1300)</a:t>
            </a:r>
          </a:p>
        </p:txBody>
      </p:sp>
    </p:spTree>
    <p:extLst>
      <p:ext uri="{BB962C8B-B14F-4D97-AF65-F5344CB8AC3E}">
        <p14:creationId xmlns:p14="http://schemas.microsoft.com/office/powerpoint/2010/main" val="38770146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1149855" y="108534"/>
            <a:ext cx="9971903" cy="1326321"/>
          </a:xfrm>
          <a:prstGeom prst="rect">
            <a:avLst/>
          </a:prstGeom>
        </p:spPr>
        <p:txBody>
          <a:bodyPr>
            <a:normAutofit fontScale="97500"/>
          </a:bodyPr>
          <a:lst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a:lstStyle>
          <a:p>
            <a:r>
              <a:rPr lang="en-US" cap="none" dirty="0" err="1"/>
              <a:t>Hagia</a:t>
            </a:r>
            <a:r>
              <a:rPr lang="en-US" cap="none" dirty="0"/>
              <a:t> Sophia (537)</a:t>
            </a:r>
          </a:p>
          <a:p>
            <a:endParaRPr lang="en-US" cap="none" dirty="0"/>
          </a:p>
        </p:txBody>
      </p:sp>
      <p:pic>
        <p:nvPicPr>
          <p:cNvPr id="4" name="Picture 3"/>
          <p:cNvPicPr>
            <a:picLocks noChangeAspect="1"/>
          </p:cNvPicPr>
          <p:nvPr/>
        </p:nvPicPr>
        <p:blipFill>
          <a:blip r:embed="rId2"/>
          <a:stretch>
            <a:fillRect/>
          </a:stretch>
        </p:blipFill>
        <p:spPr>
          <a:xfrm>
            <a:off x="1626937" y="710930"/>
            <a:ext cx="9017737" cy="6008557"/>
          </a:xfrm>
          <a:prstGeom prst="rect">
            <a:avLst/>
          </a:prstGeom>
        </p:spPr>
      </p:pic>
    </p:spTree>
    <p:extLst>
      <p:ext uri="{BB962C8B-B14F-4D97-AF65-F5344CB8AC3E}">
        <p14:creationId xmlns:p14="http://schemas.microsoft.com/office/powerpoint/2010/main" val="5383666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1149855" y="108534"/>
            <a:ext cx="9971903" cy="1326321"/>
          </a:xfrm>
          <a:prstGeom prst="rect">
            <a:avLst/>
          </a:prstGeom>
        </p:spPr>
        <p:txBody>
          <a:bodyPr>
            <a:normAutofit fontScale="97500"/>
          </a:bodyPr>
          <a:lst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a:lstStyle>
          <a:p>
            <a:r>
              <a:rPr lang="en-US" cap="none" dirty="0" err="1"/>
              <a:t>Hagia</a:t>
            </a:r>
            <a:r>
              <a:rPr lang="en-US" cap="none" dirty="0"/>
              <a:t> Sophia (537)</a:t>
            </a:r>
          </a:p>
          <a:p>
            <a:endParaRPr lang="en-US" cap="none" dirty="0"/>
          </a:p>
        </p:txBody>
      </p:sp>
      <p:pic>
        <p:nvPicPr>
          <p:cNvPr id="4" name="Picture 3"/>
          <p:cNvPicPr>
            <a:picLocks noChangeAspect="1"/>
          </p:cNvPicPr>
          <p:nvPr/>
        </p:nvPicPr>
        <p:blipFill>
          <a:blip r:embed="rId2"/>
          <a:stretch>
            <a:fillRect/>
          </a:stretch>
        </p:blipFill>
        <p:spPr>
          <a:xfrm>
            <a:off x="1626937" y="771694"/>
            <a:ext cx="9017737" cy="5997147"/>
          </a:xfrm>
          <a:prstGeom prst="rect">
            <a:avLst/>
          </a:prstGeom>
        </p:spPr>
      </p:pic>
    </p:spTree>
    <p:extLst>
      <p:ext uri="{BB962C8B-B14F-4D97-AF65-F5344CB8AC3E}">
        <p14:creationId xmlns:p14="http://schemas.microsoft.com/office/powerpoint/2010/main" val="36307055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594302" y="640491"/>
            <a:ext cx="9028436" cy="6034005"/>
          </a:xfrm>
          <a:prstGeom prst="rect">
            <a:avLst/>
          </a:prstGeom>
        </p:spPr>
      </p:pic>
      <p:sp>
        <p:nvSpPr>
          <p:cNvPr id="3" name="Title 1">
            <a:extLst>
              <a:ext uri="{FF2B5EF4-FFF2-40B4-BE49-F238E27FC236}">
                <a16:creationId xmlns:a16="http://schemas.microsoft.com/office/drawing/2014/main" id="{68144FE8-3C22-FA4B-B04B-6E312346C5D5}"/>
              </a:ext>
            </a:extLst>
          </p:cNvPr>
          <p:cNvSpPr txBox="1">
            <a:spLocks/>
          </p:cNvSpPr>
          <p:nvPr/>
        </p:nvSpPr>
        <p:spPr>
          <a:xfrm>
            <a:off x="2462245" y="131901"/>
            <a:ext cx="7292553" cy="1017181"/>
          </a:xfrm>
          <a:prstGeom prst="rect">
            <a:avLst/>
          </a:prstGeom>
        </p:spPr>
        <p:txBody>
          <a:bodyPr>
            <a:normAutofit fontScale="97500"/>
          </a:bodyPr>
          <a:lst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a:lstStyle>
          <a:p>
            <a:r>
              <a:rPr lang="en-US" cap="none" dirty="0"/>
              <a:t>Ibn Battuta’s Travels</a:t>
            </a:r>
          </a:p>
        </p:txBody>
      </p:sp>
    </p:spTree>
    <p:extLst>
      <p:ext uri="{BB962C8B-B14F-4D97-AF65-F5344CB8AC3E}">
        <p14:creationId xmlns:p14="http://schemas.microsoft.com/office/powerpoint/2010/main" val="31654349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93380" y="2953406"/>
            <a:ext cx="10447282" cy="2072782"/>
          </a:xfrm>
        </p:spPr>
        <p:txBody>
          <a:bodyPr>
            <a:normAutofit fontScale="90000"/>
          </a:bodyPr>
          <a:lstStyle/>
          <a:p>
            <a:r>
              <a:rPr lang="en-US" dirty="0"/>
              <a:t>Ibn Battuta</a:t>
            </a:r>
            <a:br>
              <a:rPr lang="en-US" dirty="0"/>
            </a:br>
            <a:br>
              <a:rPr lang="en-US" dirty="0"/>
            </a:br>
            <a:r>
              <a:rPr lang="en-US" b="0" i="1" dirty="0">
                <a:effectLst/>
              </a:rPr>
              <a:t>A Gift to Those Who Contemplate the Wonders of Cities and the Marvels of Travelling</a:t>
            </a:r>
            <a:endParaRPr lang="en-US" dirty="0"/>
          </a:p>
        </p:txBody>
      </p:sp>
    </p:spTree>
    <p:extLst>
      <p:ext uri="{BB962C8B-B14F-4D97-AF65-F5344CB8AC3E}">
        <p14:creationId xmlns:p14="http://schemas.microsoft.com/office/powerpoint/2010/main" val="25484112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18572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93380" y="2953406"/>
            <a:ext cx="10447282" cy="2072782"/>
          </a:xfrm>
        </p:spPr>
        <p:txBody>
          <a:bodyPr>
            <a:normAutofit fontScale="90000"/>
          </a:bodyPr>
          <a:lstStyle/>
          <a:p>
            <a:r>
              <a:rPr lang="en-US" dirty="0"/>
              <a:t>The Fundamental Structure</a:t>
            </a:r>
            <a:br>
              <a:rPr lang="en-US" dirty="0"/>
            </a:br>
            <a:r>
              <a:rPr lang="en-US" dirty="0"/>
              <a:t>of Academic Argument</a:t>
            </a:r>
            <a:br>
              <a:rPr lang="en-US" dirty="0"/>
            </a:br>
            <a:br>
              <a:rPr lang="en-US" dirty="0"/>
            </a:br>
            <a:endParaRPr lang="en-US" dirty="0"/>
          </a:p>
        </p:txBody>
      </p:sp>
    </p:spTree>
    <p:extLst>
      <p:ext uri="{BB962C8B-B14F-4D97-AF65-F5344CB8AC3E}">
        <p14:creationId xmlns:p14="http://schemas.microsoft.com/office/powerpoint/2010/main" val="29846619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rot="10800000">
            <a:off x="157655" y="885701"/>
            <a:ext cx="11836280" cy="5420506"/>
          </a:xfrm>
          <a:prstGeom prst="rect">
            <a:avLst/>
          </a:prstGeom>
        </p:spPr>
      </p:pic>
      <p:sp>
        <p:nvSpPr>
          <p:cNvPr id="3" name="Title 1">
            <a:extLst>
              <a:ext uri="{FF2B5EF4-FFF2-40B4-BE49-F238E27FC236}">
                <a16:creationId xmlns:a16="http://schemas.microsoft.com/office/drawing/2014/main" id="{68144FE8-3C22-FA4B-B04B-6E312346C5D5}"/>
              </a:ext>
            </a:extLst>
          </p:cNvPr>
          <p:cNvSpPr txBox="1">
            <a:spLocks/>
          </p:cNvSpPr>
          <p:nvPr/>
        </p:nvSpPr>
        <p:spPr>
          <a:xfrm>
            <a:off x="1639614" y="131901"/>
            <a:ext cx="9017875" cy="1017181"/>
          </a:xfrm>
          <a:prstGeom prst="rect">
            <a:avLst/>
          </a:prstGeom>
        </p:spPr>
        <p:txBody>
          <a:bodyPr>
            <a:normAutofit fontScale="97500"/>
          </a:bodyPr>
          <a:lst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a:lstStyle>
          <a:p>
            <a:r>
              <a:rPr lang="en-US" cap="none" dirty="0"/>
              <a:t>al-Idrisi, </a:t>
            </a:r>
            <a:r>
              <a:rPr lang="en-US" i="1" cap="none" dirty="0"/>
              <a:t>Tabula </a:t>
            </a:r>
            <a:r>
              <a:rPr lang="en-US" i="1" cap="none" dirty="0" err="1"/>
              <a:t>Rogeriana</a:t>
            </a:r>
            <a:r>
              <a:rPr lang="en-US" cap="none" dirty="0"/>
              <a:t> (1154)</a:t>
            </a:r>
          </a:p>
        </p:txBody>
      </p:sp>
    </p:spTree>
    <p:extLst>
      <p:ext uri="{BB962C8B-B14F-4D97-AF65-F5344CB8AC3E}">
        <p14:creationId xmlns:p14="http://schemas.microsoft.com/office/powerpoint/2010/main" val="3460377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How to read an argument</a:t>
            </a:r>
            <a:br>
              <a:rPr lang="en-US" dirty="0"/>
            </a:br>
            <a:br>
              <a:rPr lang="en-US" dirty="0"/>
            </a:br>
            <a:r>
              <a:rPr lang="en-US" sz="3300" b="0" dirty="0"/>
              <a:t>(aka how to read for the conversation)</a:t>
            </a:r>
          </a:p>
        </p:txBody>
      </p:sp>
      <p:pic>
        <p:nvPicPr>
          <p:cNvPr id="5" name="Picture 4" descr="dirt Natural Resources Conservation Service Soil Health Campaign.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44524" y="3905566"/>
            <a:ext cx="1955807" cy="1100662"/>
          </a:xfrm>
          <a:prstGeom prst="rect">
            <a:avLst/>
          </a:prstGeom>
        </p:spPr>
      </p:pic>
    </p:spTree>
    <p:extLst>
      <p:ext uri="{BB962C8B-B14F-4D97-AF65-F5344CB8AC3E}">
        <p14:creationId xmlns:p14="http://schemas.microsoft.com/office/powerpoint/2010/main" val="36549215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Academic Argument: </a:t>
            </a:r>
            <a:br>
              <a:rPr lang="en-US" dirty="0"/>
            </a:br>
            <a:r>
              <a:rPr lang="en-US" dirty="0"/>
              <a:t>Welcome to the Party</a:t>
            </a:r>
          </a:p>
        </p:txBody>
      </p:sp>
      <p:sp>
        <p:nvSpPr>
          <p:cNvPr id="7" name="Content Placeholder 6"/>
          <p:cNvSpPr>
            <a:spLocks noGrp="1"/>
          </p:cNvSpPr>
          <p:nvPr>
            <p:ph idx="1"/>
          </p:nvPr>
        </p:nvSpPr>
        <p:spPr>
          <a:xfrm>
            <a:off x="2136648" y="1935920"/>
            <a:ext cx="8153400" cy="4577415"/>
          </a:xfrm>
        </p:spPr>
        <p:txBody>
          <a:bodyPr>
            <a:normAutofit/>
          </a:bodyPr>
          <a:lstStyle/>
          <a:p>
            <a:pPr marL="0" indent="0">
              <a:buNone/>
            </a:pPr>
            <a:r>
              <a:rPr lang="en-US" dirty="0"/>
              <a:t>You come late. When you arrive, others have long preceded you, and they are engaged in a heated discussion, a discussion too heated for them to pause and tell you exactly what it is about . . . . You listen for a while, until you decide that you have caught the tenor of the argument; then you put in your oar. Someone answers; you answer him; another comes to your defense; another aligns himself against you. . . . The hour grows late, you must depart. And you do depart, with the discussion still vigorously in progress.</a:t>
            </a:r>
          </a:p>
          <a:p>
            <a:pPr marL="0" indent="0">
              <a:buNone/>
            </a:pPr>
            <a:endParaRPr lang="en-US" dirty="0"/>
          </a:p>
          <a:p>
            <a:pPr marL="0" indent="0">
              <a:buNone/>
            </a:pPr>
            <a:r>
              <a:rPr lang="en-US" dirty="0"/>
              <a:t>- Kenneth Burke, </a:t>
            </a:r>
            <a:r>
              <a:rPr lang="en-US" i="1" dirty="0"/>
              <a:t>The Philosophy of Literary Form</a:t>
            </a:r>
          </a:p>
        </p:txBody>
      </p:sp>
      <p:pic>
        <p:nvPicPr>
          <p:cNvPr id="4" name="Content Placeholder 3" descr="they say i say.jpg"/>
          <p:cNvPicPr>
            <a:picLocks noChangeAspect="1"/>
          </p:cNvPicPr>
          <p:nvPr/>
        </p:nvPicPr>
        <p:blipFill>
          <a:blip r:embed="rId3">
            <a:extLst>
              <a:ext uri="{28A0092B-C50C-407E-A947-70E740481C1C}">
                <a14:useLocalDpi xmlns:a14="http://schemas.microsoft.com/office/drawing/2010/main" val="0"/>
              </a:ext>
            </a:extLst>
          </a:blip>
          <a:srcRect l="-65204" r="-65204"/>
          <a:stretch>
            <a:fillRect/>
          </a:stretch>
        </p:blipFill>
        <p:spPr>
          <a:xfrm>
            <a:off x="7601435" y="4730411"/>
            <a:ext cx="2803806" cy="1697752"/>
          </a:xfrm>
          <a:prstGeom prst="rect">
            <a:avLst/>
          </a:prstGeom>
        </p:spPr>
      </p:pic>
    </p:spTree>
    <p:extLst>
      <p:ext uri="{BB962C8B-B14F-4D97-AF65-F5344CB8AC3E}">
        <p14:creationId xmlns:p14="http://schemas.microsoft.com/office/powerpoint/2010/main" val="2533941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mj-lt"/>
              </a:rPr>
              <a:t>Reading for the Argument</a:t>
            </a:r>
          </a:p>
        </p:txBody>
      </p:sp>
      <p:sp>
        <p:nvSpPr>
          <p:cNvPr id="3" name="Content Placeholder 2"/>
          <p:cNvSpPr>
            <a:spLocks noGrp="1"/>
          </p:cNvSpPr>
          <p:nvPr>
            <p:ph idx="1"/>
          </p:nvPr>
        </p:nvSpPr>
        <p:spPr>
          <a:xfrm>
            <a:off x="2133600" y="1143001"/>
            <a:ext cx="8077200" cy="4983163"/>
          </a:xfrm>
        </p:spPr>
        <p:txBody>
          <a:bodyPr>
            <a:normAutofit/>
          </a:bodyPr>
          <a:lstStyle/>
          <a:p>
            <a:pPr marL="0" indent="0">
              <a:lnSpc>
                <a:spcPct val="110000"/>
              </a:lnSpc>
              <a:buNone/>
            </a:pPr>
            <a:endParaRPr lang="en-US" sz="2800" dirty="0">
              <a:solidFill>
                <a:schemeClr val="accent2"/>
              </a:solidFill>
              <a:latin typeface="+mj-lt"/>
            </a:endParaRPr>
          </a:p>
          <a:p>
            <a:pPr marL="0" indent="0">
              <a:lnSpc>
                <a:spcPct val="110000"/>
              </a:lnSpc>
              <a:buNone/>
            </a:pPr>
            <a:r>
              <a:rPr lang="en-US" sz="2800" dirty="0">
                <a:latin typeface="+mj-lt"/>
              </a:rPr>
              <a:t>What the most successful college students do, in my experience, is cut through the clutter of jargons, methods and ideological differences to locate the </a:t>
            </a:r>
            <a:r>
              <a:rPr lang="en-US" sz="3200" b="1" dirty="0">
                <a:solidFill>
                  <a:schemeClr val="tx2"/>
                </a:solidFill>
                <a:latin typeface="+mj-lt"/>
              </a:rPr>
              <a:t>common practices of argument </a:t>
            </a:r>
            <a:r>
              <a:rPr lang="en-US" sz="2800" dirty="0">
                <a:latin typeface="+mj-lt"/>
              </a:rPr>
              <a:t>and analysis hidden behind it all. </a:t>
            </a:r>
          </a:p>
          <a:p>
            <a:pPr marL="0" indent="0" algn="ctr">
              <a:buNone/>
            </a:pPr>
            <a:endParaRPr lang="en-US" b="1" dirty="0">
              <a:latin typeface="+mj-lt"/>
            </a:endParaRPr>
          </a:p>
          <a:p>
            <a:pPr marL="0" indent="0" algn="r">
              <a:buNone/>
            </a:pPr>
            <a:r>
              <a:rPr lang="en-US" dirty="0">
                <a:latin typeface="+mj-lt"/>
              </a:rPr>
              <a:t>-Gerald Graff, “An Argument Worth Having” </a:t>
            </a:r>
            <a:r>
              <a:rPr lang="en-US" i="1" dirty="0">
                <a:latin typeface="+mj-lt"/>
              </a:rPr>
              <a:t>NYT</a:t>
            </a:r>
            <a:r>
              <a:rPr lang="en-US" dirty="0">
                <a:latin typeface="+mj-lt"/>
              </a:rPr>
              <a:t> 9/5/2009 </a:t>
            </a:r>
          </a:p>
        </p:txBody>
      </p:sp>
    </p:spTree>
    <p:extLst>
      <p:ext uri="{BB962C8B-B14F-4D97-AF65-F5344CB8AC3E}">
        <p14:creationId xmlns:p14="http://schemas.microsoft.com/office/powerpoint/2010/main" val="17307581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val Callout 6"/>
          <p:cNvSpPr/>
          <p:nvPr/>
        </p:nvSpPr>
        <p:spPr>
          <a:xfrm>
            <a:off x="1891863" y="405712"/>
            <a:ext cx="4450950" cy="2851199"/>
          </a:xfrm>
          <a:prstGeom prst="wedgeEllipseCallout">
            <a:avLst/>
          </a:prstGeom>
          <a:solidFill>
            <a:schemeClr val="accent6">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r>
              <a:rPr lang="en-US" sz="4400" dirty="0"/>
              <a:t>They say </a:t>
            </a:r>
            <a:r>
              <a:rPr lang="en-US" sz="3600" dirty="0"/>
              <a:t>. . .</a:t>
            </a:r>
          </a:p>
        </p:txBody>
      </p:sp>
      <p:sp>
        <p:nvSpPr>
          <p:cNvPr id="10" name="Rectangle 9"/>
          <p:cNvSpPr/>
          <p:nvPr/>
        </p:nvSpPr>
        <p:spPr>
          <a:xfrm>
            <a:off x="7472783" y="2152006"/>
            <a:ext cx="261610" cy="461665"/>
          </a:xfrm>
          <a:prstGeom prst="rect">
            <a:avLst/>
          </a:prstGeom>
        </p:spPr>
        <p:txBody>
          <a:bodyPr wrap="none">
            <a:spAutoFit/>
          </a:bodyPr>
          <a:lstStyle/>
          <a:p>
            <a:r>
              <a:rPr lang="en-US" sz="2400" dirty="0">
                <a:solidFill>
                  <a:prstClr val="white"/>
                </a:solidFill>
              </a:rPr>
              <a:t> </a:t>
            </a:r>
            <a:endParaRPr lang="en-US" dirty="0"/>
          </a:p>
        </p:txBody>
      </p:sp>
      <p:sp>
        <p:nvSpPr>
          <p:cNvPr id="12" name="Oval Callout 11"/>
          <p:cNvSpPr/>
          <p:nvPr/>
        </p:nvSpPr>
        <p:spPr>
          <a:xfrm>
            <a:off x="3982050" y="3386409"/>
            <a:ext cx="2496387" cy="2152005"/>
          </a:xfrm>
          <a:prstGeom prst="wedgeEllipseCallout">
            <a:avLst/>
          </a:prstGeom>
          <a:solidFill>
            <a:srgbClr val="3366FF"/>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t>So what?</a:t>
            </a:r>
          </a:p>
        </p:txBody>
      </p:sp>
      <p:sp>
        <p:nvSpPr>
          <p:cNvPr id="14" name="Oval Callout 13"/>
          <p:cNvSpPr/>
          <p:nvPr/>
        </p:nvSpPr>
        <p:spPr>
          <a:xfrm>
            <a:off x="6134056" y="1699733"/>
            <a:ext cx="3983783" cy="2544660"/>
          </a:xfrm>
          <a:prstGeom prst="wedgeEllipseCallout">
            <a:avLst/>
          </a:prstGeom>
          <a:solidFill>
            <a:srgbClr val="9ECA27"/>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400" dirty="0"/>
              <a:t>I say </a:t>
            </a:r>
            <a:r>
              <a:rPr lang="en-US" sz="4000" dirty="0"/>
              <a:t>. . .</a:t>
            </a:r>
          </a:p>
          <a:p>
            <a:pPr algn="ctr"/>
            <a:r>
              <a:rPr lang="en-US" sz="2000" dirty="0"/>
              <a:t>[I = the author of the academic argument]</a:t>
            </a:r>
          </a:p>
        </p:txBody>
      </p:sp>
    </p:spTree>
    <p:extLst>
      <p:ext uri="{BB962C8B-B14F-4D97-AF65-F5344CB8AC3E}">
        <p14:creationId xmlns:p14="http://schemas.microsoft.com/office/powerpoint/2010/main" val="760767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500" fill="hold"/>
                                        <p:tgtEl>
                                          <p:spTgt spid="14"/>
                                        </p:tgtEl>
                                        <p:attrNameLst>
                                          <p:attrName>ppt_x</p:attrName>
                                        </p:attrNameLst>
                                      </p:cBhvr>
                                      <p:tavLst>
                                        <p:tav tm="0">
                                          <p:val>
                                            <p:strVal val="1+#ppt_w/2"/>
                                          </p:val>
                                        </p:tav>
                                        <p:tav tm="100000">
                                          <p:val>
                                            <p:strVal val="#ppt_x"/>
                                          </p:val>
                                        </p:tav>
                                      </p:tavLst>
                                    </p:anim>
                                    <p:anim calcmode="lin" valueType="num">
                                      <p:cBhvr additive="base">
                                        <p:cTn id="14" dur="500" fill="hold"/>
                                        <p:tgtEl>
                                          <p:spTgt spid="14"/>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fill="hold"/>
                                        <p:tgtEl>
                                          <p:spTgt spid="12"/>
                                        </p:tgtEl>
                                        <p:attrNameLst>
                                          <p:attrName>ppt_x</p:attrName>
                                        </p:attrNameLst>
                                      </p:cBhvr>
                                      <p:tavLst>
                                        <p:tav tm="0">
                                          <p:val>
                                            <p:strVal val="#ppt_x"/>
                                          </p:val>
                                        </p:tav>
                                        <p:tav tm="100000">
                                          <p:val>
                                            <p:strVal val="#ppt_x"/>
                                          </p:val>
                                        </p:tav>
                                      </p:tavLst>
                                    </p:anim>
                                    <p:anim calcmode="lin" valueType="num">
                                      <p:cBhvr additive="base">
                                        <p:cTn id="20"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2" grpId="0" animBg="1"/>
      <p:bldP spid="14"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val Callout 6"/>
          <p:cNvSpPr/>
          <p:nvPr/>
        </p:nvSpPr>
        <p:spPr>
          <a:xfrm>
            <a:off x="2324235" y="405712"/>
            <a:ext cx="4018577" cy="2851199"/>
          </a:xfrm>
          <a:prstGeom prst="wedgeEllipseCallout">
            <a:avLst/>
          </a:prstGeom>
          <a:solidFill>
            <a:schemeClr val="accent6">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endParaRPr lang="en-US" dirty="0"/>
          </a:p>
          <a:p>
            <a:endParaRPr lang="en-US" dirty="0"/>
          </a:p>
          <a:p>
            <a:r>
              <a:rPr lang="en-US" sz="1600" dirty="0"/>
              <a:t>They Say =</a:t>
            </a:r>
          </a:p>
          <a:p>
            <a:endParaRPr lang="en-US" sz="1600" dirty="0"/>
          </a:p>
          <a:p>
            <a:pPr marL="342900" indent="-342900">
              <a:buFont typeface="Arial"/>
              <a:buChar char="•"/>
            </a:pPr>
            <a:r>
              <a:rPr lang="en-US" sz="1600" dirty="0"/>
              <a:t>a persistent problem, question, or puzzle</a:t>
            </a:r>
          </a:p>
          <a:p>
            <a:pPr marL="342900" indent="-342900">
              <a:buFont typeface="Arial"/>
              <a:buChar char="•"/>
            </a:pPr>
            <a:r>
              <a:rPr lang="en-US" sz="1600" dirty="0"/>
              <a:t>current answer(s) to that question or problem</a:t>
            </a:r>
          </a:p>
          <a:p>
            <a:endParaRPr lang="en-US" sz="3600" dirty="0"/>
          </a:p>
        </p:txBody>
      </p:sp>
      <p:sp>
        <p:nvSpPr>
          <p:cNvPr id="10" name="Rectangle 9"/>
          <p:cNvSpPr/>
          <p:nvPr/>
        </p:nvSpPr>
        <p:spPr>
          <a:xfrm>
            <a:off x="7472783" y="2152006"/>
            <a:ext cx="261610" cy="461665"/>
          </a:xfrm>
          <a:prstGeom prst="rect">
            <a:avLst/>
          </a:prstGeom>
        </p:spPr>
        <p:txBody>
          <a:bodyPr wrap="none">
            <a:spAutoFit/>
          </a:bodyPr>
          <a:lstStyle/>
          <a:p>
            <a:r>
              <a:rPr lang="en-US" sz="2400" dirty="0">
                <a:solidFill>
                  <a:prstClr val="white"/>
                </a:solidFill>
              </a:rPr>
              <a:t> </a:t>
            </a:r>
            <a:endParaRPr lang="en-US" dirty="0"/>
          </a:p>
        </p:txBody>
      </p:sp>
      <p:sp>
        <p:nvSpPr>
          <p:cNvPr id="12" name="Oval Callout 11"/>
          <p:cNvSpPr/>
          <p:nvPr/>
        </p:nvSpPr>
        <p:spPr>
          <a:xfrm>
            <a:off x="3664915" y="3459095"/>
            <a:ext cx="2677897" cy="2171311"/>
          </a:xfrm>
          <a:prstGeom prst="wedgeEllipseCallout">
            <a:avLst/>
          </a:prstGeom>
          <a:solidFill>
            <a:srgbClr val="3366FF"/>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t>So what? =</a:t>
            </a:r>
          </a:p>
          <a:p>
            <a:pPr algn="ctr"/>
            <a:endParaRPr lang="en-US" sz="1600" dirty="0"/>
          </a:p>
          <a:p>
            <a:pPr marL="342900" indent="-342900">
              <a:buFont typeface="Arial"/>
              <a:buChar char="•"/>
            </a:pPr>
            <a:r>
              <a:rPr lang="en-US" sz="1600" dirty="0"/>
              <a:t>why this matters; what’s at stake</a:t>
            </a:r>
          </a:p>
          <a:p>
            <a:pPr algn="ctr"/>
            <a:endParaRPr lang="en-US" sz="2000" dirty="0"/>
          </a:p>
        </p:txBody>
      </p:sp>
      <p:sp>
        <p:nvSpPr>
          <p:cNvPr id="14" name="Oval Callout 13"/>
          <p:cNvSpPr/>
          <p:nvPr/>
        </p:nvSpPr>
        <p:spPr>
          <a:xfrm>
            <a:off x="6134056" y="1693552"/>
            <a:ext cx="3983783" cy="2951121"/>
          </a:xfrm>
          <a:prstGeom prst="wedgeEllipseCallout">
            <a:avLst/>
          </a:prstGeom>
          <a:solidFill>
            <a:srgbClr val="9ECA27"/>
          </a:solidFill>
        </p:spPr>
        <p:style>
          <a:lnRef idx="1">
            <a:schemeClr val="accent1"/>
          </a:lnRef>
          <a:fillRef idx="3">
            <a:schemeClr val="accent1"/>
          </a:fillRef>
          <a:effectRef idx="2">
            <a:schemeClr val="accent1"/>
          </a:effectRef>
          <a:fontRef idx="minor">
            <a:schemeClr val="lt1"/>
          </a:fontRef>
        </p:style>
        <p:txBody>
          <a:bodyPr rtlCol="0" anchor="ctr"/>
          <a:lstStyle/>
          <a:p>
            <a:r>
              <a:rPr lang="en-US" sz="1600" dirty="0"/>
              <a:t>I Say =</a:t>
            </a:r>
          </a:p>
          <a:p>
            <a:endParaRPr lang="en-US" sz="1600" dirty="0"/>
          </a:p>
          <a:p>
            <a:pPr marL="285750" indent="-285750">
              <a:buFont typeface="Arial"/>
              <a:buChar char="•"/>
            </a:pPr>
            <a:r>
              <a:rPr lang="en-US" sz="1600" dirty="0"/>
              <a:t>shows a flaw or omission or implication in what “they say”   </a:t>
            </a:r>
          </a:p>
          <a:p>
            <a:pPr marL="285750" indent="-285750">
              <a:buFont typeface="Arial"/>
              <a:buChar char="•"/>
            </a:pPr>
            <a:r>
              <a:rPr lang="en-US" sz="1600" dirty="0"/>
              <a:t>offers a new, better answer</a:t>
            </a:r>
          </a:p>
        </p:txBody>
      </p:sp>
    </p:spTree>
    <p:extLst>
      <p:ext uri="{BB962C8B-B14F-4D97-AF65-F5344CB8AC3E}">
        <p14:creationId xmlns:p14="http://schemas.microsoft.com/office/powerpoint/2010/main" val="997802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500" fill="hold"/>
                                        <p:tgtEl>
                                          <p:spTgt spid="14"/>
                                        </p:tgtEl>
                                        <p:attrNameLst>
                                          <p:attrName>ppt_x</p:attrName>
                                        </p:attrNameLst>
                                      </p:cBhvr>
                                      <p:tavLst>
                                        <p:tav tm="0">
                                          <p:val>
                                            <p:strVal val="1+#ppt_w/2"/>
                                          </p:val>
                                        </p:tav>
                                        <p:tav tm="100000">
                                          <p:val>
                                            <p:strVal val="#ppt_x"/>
                                          </p:val>
                                        </p:tav>
                                      </p:tavLst>
                                    </p:anim>
                                    <p:anim calcmode="lin" valueType="num">
                                      <p:cBhvr additive="base">
                                        <p:cTn id="14" dur="500" fill="hold"/>
                                        <p:tgtEl>
                                          <p:spTgt spid="14"/>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fill="hold"/>
                                        <p:tgtEl>
                                          <p:spTgt spid="12"/>
                                        </p:tgtEl>
                                        <p:attrNameLst>
                                          <p:attrName>ppt_x</p:attrName>
                                        </p:attrNameLst>
                                      </p:cBhvr>
                                      <p:tavLst>
                                        <p:tav tm="0">
                                          <p:val>
                                            <p:strVal val="#ppt_x"/>
                                          </p:val>
                                        </p:tav>
                                        <p:tav tm="100000">
                                          <p:val>
                                            <p:strVal val="#ppt_x"/>
                                          </p:val>
                                        </p:tav>
                                      </p:tavLst>
                                    </p:anim>
                                    <p:anim calcmode="lin" valueType="num">
                                      <p:cBhvr additive="base">
                                        <p:cTn id="20"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2" grpId="0" animBg="1"/>
      <p:bldP spid="14"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irt Natural Resources Conservation Service Soil Health Campaign.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0" y="850900"/>
            <a:ext cx="9144000" cy="5145932"/>
          </a:xfrm>
          <a:prstGeom prst="rect">
            <a:avLst/>
          </a:prstGeom>
        </p:spPr>
      </p:pic>
    </p:spTree>
    <p:extLst>
      <p:ext uri="{BB962C8B-B14F-4D97-AF65-F5344CB8AC3E}">
        <p14:creationId xmlns:p14="http://schemas.microsoft.com/office/powerpoint/2010/main" val="31549202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 Shot 2016-05-21 at 12.11.49 PM.png"/>
          <p:cNvPicPr>
            <a:picLocks noGrp="1" noChangeAspect="1"/>
          </p:cNvPicPr>
          <p:nvPr>
            <p:ph idx="1"/>
          </p:nvPr>
        </p:nvPicPr>
        <p:blipFill rotWithShape="1">
          <a:blip r:embed="rId3">
            <a:extLst>
              <a:ext uri="{28A0092B-C50C-407E-A947-70E740481C1C}">
                <a14:useLocalDpi xmlns:a14="http://schemas.microsoft.com/office/drawing/2010/main" val="0"/>
              </a:ext>
            </a:extLst>
          </a:blip>
          <a:srcRect t="-5406" b="-5406"/>
          <a:stretch/>
        </p:blipFill>
        <p:spPr>
          <a:xfrm>
            <a:off x="1515386" y="1009659"/>
            <a:ext cx="9152615" cy="4969360"/>
          </a:xfrm>
        </p:spPr>
      </p:pic>
    </p:spTree>
    <p:extLst>
      <p:ext uri="{BB962C8B-B14F-4D97-AF65-F5344CB8AC3E}">
        <p14:creationId xmlns:p14="http://schemas.microsoft.com/office/powerpoint/2010/main" val="19189440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flipH="1">
            <a:off x="13563600" y="0"/>
            <a:ext cx="152400" cy="1143000"/>
          </a:xfrm>
        </p:spPr>
        <p:txBody>
          <a:bodyPr/>
          <a:lstStyle/>
          <a:p>
            <a:endParaRPr lang="en-US" dirty="0"/>
          </a:p>
        </p:txBody>
      </p:sp>
      <p:sp>
        <p:nvSpPr>
          <p:cNvPr id="3" name="Rectangle 2"/>
          <p:cNvSpPr/>
          <p:nvPr/>
        </p:nvSpPr>
        <p:spPr>
          <a:xfrm>
            <a:off x="2057400" y="228601"/>
            <a:ext cx="8001000" cy="6524863"/>
          </a:xfrm>
          <a:prstGeom prst="rect">
            <a:avLst/>
          </a:prstGeom>
        </p:spPr>
        <p:txBody>
          <a:bodyPr wrap="square">
            <a:spAutoFit/>
          </a:bodyPr>
          <a:lstStyle/>
          <a:p>
            <a:r>
              <a:rPr lang="en-US" sz="2200" dirty="0"/>
              <a:t>The exchange of nutrients, energy and carbon between soil organic matter, the soil environment, aquatic systems and the atmosphere is important for agricultural productivity, water quality and climate.</a:t>
            </a:r>
          </a:p>
          <a:p>
            <a:endParaRPr lang="en-US" sz="2200" dirty="0"/>
          </a:p>
          <a:p>
            <a:r>
              <a:rPr lang="en-US" sz="2200" dirty="0"/>
              <a:t>Long-standing theory suggests that soil organic matter is composed of inherently stable and chemically unique compounds. </a:t>
            </a:r>
          </a:p>
          <a:p>
            <a:endParaRPr lang="en-US" sz="2200" dirty="0"/>
          </a:p>
          <a:p>
            <a:r>
              <a:rPr lang="en-US" sz="2200" dirty="0"/>
              <a:t>Here we argue that the available evidence does not support the formation of large-molecular-size and persistent “</a:t>
            </a:r>
            <a:r>
              <a:rPr lang="en-US" sz="2200" dirty="0" err="1"/>
              <a:t>humic</a:t>
            </a:r>
            <a:r>
              <a:rPr lang="en-US" sz="2200" dirty="0"/>
              <a:t> substances” in soils.</a:t>
            </a:r>
          </a:p>
          <a:p>
            <a:endParaRPr lang="en-US" sz="2200" dirty="0"/>
          </a:p>
          <a:p>
            <a:r>
              <a:rPr lang="en-US" sz="2200" dirty="0"/>
              <a:t>Instead, soil organic matter is a continuum of progressively decomposing organic compounds. </a:t>
            </a:r>
          </a:p>
          <a:p>
            <a:endParaRPr lang="en-US" sz="2200" dirty="0"/>
          </a:p>
          <a:p>
            <a:r>
              <a:rPr lang="en-US" sz="2200" dirty="0"/>
              <a:t>We discuss implications of this view of the nature of soil organic matter for aquatic health, soil carbon-climate interactions and land management.</a:t>
            </a:r>
          </a:p>
        </p:txBody>
      </p:sp>
      <p:pic>
        <p:nvPicPr>
          <p:cNvPr id="4" name="Picture 3" descr="dirt Natural Resources Conservation Service Soil Health Campaign.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59032" y="5355416"/>
            <a:ext cx="1955807" cy="1100662"/>
          </a:xfrm>
          <a:prstGeom prst="rect">
            <a:avLst/>
          </a:prstGeom>
        </p:spPr>
      </p:pic>
    </p:spTree>
    <p:extLst>
      <p:ext uri="{BB962C8B-B14F-4D97-AF65-F5344CB8AC3E}">
        <p14:creationId xmlns:p14="http://schemas.microsoft.com/office/powerpoint/2010/main" val="4027692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 calcmode="lin" valueType="num">
                                      <p:cBhvr additive="base">
                                        <p:cTn id="19" dur="500" fill="hold"/>
                                        <p:tgtEl>
                                          <p:spTgt spid="3">
                                            <p:txEl>
                                              <p:pRg st="4" end="4"/>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3">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 calcmode="lin" valueType="num">
                                      <p:cBhvr additive="base">
                                        <p:cTn id="25" dur="500" fill="hold"/>
                                        <p:tgtEl>
                                          <p:spTgt spid="3">
                                            <p:txEl>
                                              <p:pRg st="6" end="6"/>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3">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 calcmode="lin" valueType="num">
                                      <p:cBhvr additive="base">
                                        <p:cTn id="31" dur="500" fill="hold"/>
                                        <p:tgtEl>
                                          <p:spTgt spid="3">
                                            <p:txEl>
                                              <p:pRg st="8" end="8"/>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3">
                                            <p:txEl>
                                              <p:pRg st="8" end="8"/>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flipH="1">
            <a:off x="13563600" y="0"/>
            <a:ext cx="152400" cy="1143000"/>
          </a:xfrm>
        </p:spPr>
        <p:txBody>
          <a:bodyPr/>
          <a:lstStyle/>
          <a:p>
            <a:endParaRPr lang="en-US" dirty="0"/>
          </a:p>
        </p:txBody>
      </p:sp>
      <p:sp>
        <p:nvSpPr>
          <p:cNvPr id="3" name="Rectangle 2"/>
          <p:cNvSpPr/>
          <p:nvPr/>
        </p:nvSpPr>
        <p:spPr>
          <a:xfrm>
            <a:off x="2057400" y="228601"/>
            <a:ext cx="8001000" cy="6524863"/>
          </a:xfrm>
          <a:prstGeom prst="rect">
            <a:avLst/>
          </a:prstGeom>
        </p:spPr>
        <p:txBody>
          <a:bodyPr wrap="square">
            <a:spAutoFit/>
          </a:bodyPr>
          <a:lstStyle/>
          <a:p>
            <a:r>
              <a:rPr lang="en-US" sz="2200" dirty="0"/>
              <a:t>The exchange of nutrients, energy and carbon between soil organic matter, the soil environment, aquatic systems and the atmosphere </a:t>
            </a:r>
            <a:r>
              <a:rPr lang="en-US" sz="2200" dirty="0">
                <a:solidFill>
                  <a:schemeClr val="accent6"/>
                </a:solidFill>
              </a:rPr>
              <a:t>is important </a:t>
            </a:r>
            <a:r>
              <a:rPr lang="en-US" sz="2200" dirty="0"/>
              <a:t>for agricultural productivity, water quality and climate.</a:t>
            </a:r>
          </a:p>
          <a:p>
            <a:endParaRPr lang="en-US" sz="2200" dirty="0"/>
          </a:p>
          <a:p>
            <a:r>
              <a:rPr lang="en-US" sz="2200" dirty="0">
                <a:solidFill>
                  <a:schemeClr val="accent6"/>
                </a:solidFill>
              </a:rPr>
              <a:t>Long-standing theory </a:t>
            </a:r>
            <a:r>
              <a:rPr lang="en-US" sz="2200" dirty="0"/>
              <a:t>suggests that soil organic matter is composed of inherently stable and chemically unique compounds. </a:t>
            </a:r>
          </a:p>
          <a:p>
            <a:endParaRPr lang="en-US" sz="2200" dirty="0"/>
          </a:p>
          <a:p>
            <a:r>
              <a:rPr lang="en-US" sz="2200" dirty="0">
                <a:solidFill>
                  <a:srgbClr val="92D050"/>
                </a:solidFill>
              </a:rPr>
              <a:t>Here we argue</a:t>
            </a:r>
            <a:r>
              <a:rPr lang="en-US" sz="2200" dirty="0">
                <a:solidFill>
                  <a:srgbClr val="008000"/>
                </a:solidFill>
              </a:rPr>
              <a:t> </a:t>
            </a:r>
            <a:r>
              <a:rPr lang="en-US" sz="2200" dirty="0"/>
              <a:t>that the available </a:t>
            </a:r>
            <a:r>
              <a:rPr lang="en-US" sz="2200" dirty="0">
                <a:solidFill>
                  <a:srgbClr val="92D050"/>
                </a:solidFill>
              </a:rPr>
              <a:t>evidence does not support </a:t>
            </a:r>
            <a:r>
              <a:rPr lang="en-US" sz="2200" dirty="0"/>
              <a:t>the formation of large-molecular-size and persistent “</a:t>
            </a:r>
            <a:r>
              <a:rPr lang="en-US" sz="2200" dirty="0" err="1"/>
              <a:t>humic</a:t>
            </a:r>
            <a:r>
              <a:rPr lang="en-US" sz="2200" dirty="0"/>
              <a:t> substances” in soils.</a:t>
            </a:r>
          </a:p>
          <a:p>
            <a:endParaRPr lang="en-US" sz="2200" dirty="0"/>
          </a:p>
          <a:p>
            <a:r>
              <a:rPr lang="en-US" sz="2200" dirty="0">
                <a:solidFill>
                  <a:srgbClr val="92D050"/>
                </a:solidFill>
              </a:rPr>
              <a:t>Instead</a:t>
            </a:r>
            <a:r>
              <a:rPr lang="en-US" sz="2200" dirty="0"/>
              <a:t>, soil organic matter is a continuum of progressively decomposing organic compounds. </a:t>
            </a:r>
          </a:p>
          <a:p>
            <a:endParaRPr lang="en-US" sz="2200" dirty="0"/>
          </a:p>
          <a:p>
            <a:r>
              <a:rPr lang="en-US" sz="2200" dirty="0"/>
              <a:t>We discuss </a:t>
            </a:r>
            <a:r>
              <a:rPr lang="en-US" sz="2200" dirty="0">
                <a:solidFill>
                  <a:srgbClr val="3366FF"/>
                </a:solidFill>
              </a:rPr>
              <a:t>implications</a:t>
            </a:r>
            <a:r>
              <a:rPr lang="en-US" sz="2200" dirty="0"/>
              <a:t> </a:t>
            </a:r>
            <a:r>
              <a:rPr lang="en-US" sz="2200" dirty="0">
                <a:solidFill>
                  <a:srgbClr val="3366FF"/>
                </a:solidFill>
              </a:rPr>
              <a:t>of this view </a:t>
            </a:r>
            <a:r>
              <a:rPr lang="en-US" sz="2200" dirty="0"/>
              <a:t>of the nature of soil organic matter for aquatic health, soil carbon-climate interactions and land management.</a:t>
            </a:r>
          </a:p>
        </p:txBody>
      </p:sp>
      <p:pic>
        <p:nvPicPr>
          <p:cNvPr id="5" name="Picture 4" descr="dirt Natural Resources Conservation Service Soil Health Campaign.jpg">
            <a:extLst>
              <a:ext uri="{FF2B5EF4-FFF2-40B4-BE49-F238E27FC236}">
                <a16:creationId xmlns:a16="http://schemas.microsoft.com/office/drawing/2014/main" id="{8DC28F0C-EA0D-CC47-8E36-155ACA332A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59032" y="5355416"/>
            <a:ext cx="1955807" cy="1100662"/>
          </a:xfrm>
          <a:prstGeom prst="rect">
            <a:avLst/>
          </a:prstGeom>
        </p:spPr>
      </p:pic>
    </p:spTree>
    <p:extLst>
      <p:ext uri="{BB962C8B-B14F-4D97-AF65-F5344CB8AC3E}">
        <p14:creationId xmlns:p14="http://schemas.microsoft.com/office/powerpoint/2010/main" val="223542437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1981200" y="556836"/>
            <a:ext cx="8229600" cy="1143000"/>
          </a:xfrm>
        </p:spPr>
        <p:txBody>
          <a:bodyPr>
            <a:noAutofit/>
          </a:bodyPr>
          <a:lstStyle/>
          <a:p>
            <a:r>
              <a:rPr lang="en-US" sz="3600" dirty="0"/>
              <a:t>Fundamental Structure of Academic Argument: </a:t>
            </a:r>
            <a:br>
              <a:rPr lang="en-US" sz="3600" dirty="0"/>
            </a:br>
            <a:r>
              <a:rPr lang="en-US" sz="3600" dirty="0"/>
              <a:t>5 Elements</a:t>
            </a:r>
          </a:p>
        </p:txBody>
      </p:sp>
      <p:sp>
        <p:nvSpPr>
          <p:cNvPr id="8" name="Text Placeholder 7"/>
          <p:cNvSpPr>
            <a:spLocks noGrp="1"/>
          </p:cNvSpPr>
          <p:nvPr>
            <p:ph idx="1"/>
          </p:nvPr>
        </p:nvSpPr>
        <p:spPr>
          <a:xfrm>
            <a:off x="1981200" y="2015067"/>
            <a:ext cx="8229600" cy="4111096"/>
          </a:xfrm>
        </p:spPr>
        <p:txBody>
          <a:bodyPr>
            <a:normAutofit fontScale="85000" lnSpcReduction="20000"/>
          </a:bodyPr>
          <a:lstStyle/>
          <a:p>
            <a:pPr marL="0" indent="0">
              <a:buNone/>
            </a:pPr>
            <a:r>
              <a:rPr lang="en-US" sz="4400" dirty="0">
                <a:solidFill>
                  <a:schemeClr val="accent4">
                    <a:lumMod val="60000"/>
                    <a:lumOff val="40000"/>
                  </a:schemeClr>
                </a:solidFill>
              </a:rPr>
              <a:t>Problem	</a:t>
            </a:r>
            <a:r>
              <a:rPr lang="en-US" sz="4400" dirty="0"/>
              <a:t>		</a:t>
            </a:r>
          </a:p>
          <a:p>
            <a:pPr marL="0" indent="0">
              <a:buNone/>
            </a:pPr>
            <a:r>
              <a:rPr lang="en-US" sz="4400" dirty="0">
                <a:solidFill>
                  <a:srgbClr val="FF6600"/>
                </a:solidFill>
              </a:rPr>
              <a:t>Established View</a:t>
            </a:r>
            <a:endParaRPr lang="en-US" sz="4400" dirty="0"/>
          </a:p>
          <a:p>
            <a:pPr marL="0" indent="0">
              <a:buNone/>
            </a:pPr>
            <a:r>
              <a:rPr lang="en-US" sz="4400" dirty="0">
                <a:solidFill>
                  <a:schemeClr val="accent5"/>
                </a:solidFill>
              </a:rPr>
              <a:t>Flaw</a:t>
            </a:r>
          </a:p>
          <a:p>
            <a:pPr marL="0" indent="0">
              <a:buNone/>
            </a:pPr>
            <a:r>
              <a:rPr lang="en-US" sz="4400" dirty="0">
                <a:solidFill>
                  <a:srgbClr val="008000"/>
                </a:solidFill>
              </a:rPr>
              <a:t>Thesis</a:t>
            </a:r>
            <a:endParaRPr lang="en-US" sz="4400" dirty="0"/>
          </a:p>
          <a:p>
            <a:pPr marL="0" indent="0">
              <a:buNone/>
            </a:pPr>
            <a:r>
              <a:rPr lang="en-US" sz="4400" dirty="0">
                <a:solidFill>
                  <a:srgbClr val="3366FF"/>
                </a:solidFill>
              </a:rPr>
              <a:t>Motive</a:t>
            </a:r>
          </a:p>
          <a:p>
            <a:pPr marL="0" indent="0" algn="r">
              <a:buNone/>
            </a:pPr>
            <a:r>
              <a:rPr lang="en-US" sz="2200" dirty="0"/>
              <a:t>--Will Evans, “‘The Elements’ of Hopkins Expos”</a:t>
            </a:r>
          </a:p>
        </p:txBody>
      </p:sp>
    </p:spTree>
    <p:extLst>
      <p:ext uri="{BB962C8B-B14F-4D97-AF65-F5344CB8AC3E}">
        <p14:creationId xmlns:p14="http://schemas.microsoft.com/office/powerpoint/2010/main" val="1456765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500" fill="hold"/>
                                        <p:tgtEl>
                                          <p:spTgt spid="8">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8">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8">
                                            <p:txEl>
                                              <p:pRg st="1" end="1"/>
                                            </p:txEl>
                                          </p:spTgt>
                                        </p:tgtEl>
                                        <p:attrNameLst>
                                          <p:attrName>style.visibility</p:attrName>
                                        </p:attrNameLst>
                                      </p:cBhvr>
                                      <p:to>
                                        <p:strVal val="visible"/>
                                      </p:to>
                                    </p:set>
                                    <p:anim calcmode="lin" valueType="num">
                                      <p:cBhvr additive="base">
                                        <p:cTn id="13" dur="500" fill="hold"/>
                                        <p:tgtEl>
                                          <p:spTgt spid="8">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8">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anim calcmode="lin" valueType="num">
                                      <p:cBhvr additive="base">
                                        <p:cTn id="19" dur="500" fill="hold"/>
                                        <p:tgtEl>
                                          <p:spTgt spid="8">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8">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8">
                                            <p:txEl>
                                              <p:pRg st="3" end="3"/>
                                            </p:txEl>
                                          </p:spTgt>
                                        </p:tgtEl>
                                        <p:attrNameLst>
                                          <p:attrName>style.visibility</p:attrName>
                                        </p:attrNameLst>
                                      </p:cBhvr>
                                      <p:to>
                                        <p:strVal val="visible"/>
                                      </p:to>
                                    </p:set>
                                    <p:anim calcmode="lin" valueType="num">
                                      <p:cBhvr additive="base">
                                        <p:cTn id="25" dur="500" fill="hold"/>
                                        <p:tgtEl>
                                          <p:spTgt spid="8">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8">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8">
                                            <p:txEl>
                                              <p:pRg st="4" end="4"/>
                                            </p:txEl>
                                          </p:spTgt>
                                        </p:tgtEl>
                                        <p:attrNameLst>
                                          <p:attrName>style.visibility</p:attrName>
                                        </p:attrNameLst>
                                      </p:cBhvr>
                                      <p:to>
                                        <p:strVal val="visible"/>
                                      </p:to>
                                    </p:set>
                                    <p:anim calcmode="lin" valueType="num">
                                      <p:cBhvr additive="base">
                                        <p:cTn id="31" dur="500" fill="hold"/>
                                        <p:tgtEl>
                                          <p:spTgt spid="8">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8">
                                            <p:txEl>
                                              <p:pRg st="4" end="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609306" y="807241"/>
            <a:ext cx="7289751" cy="5809021"/>
          </a:xfrm>
          <a:prstGeom prst="rect">
            <a:avLst/>
          </a:prstGeom>
        </p:spPr>
      </p:pic>
      <p:sp>
        <p:nvSpPr>
          <p:cNvPr id="3" name="Title 1">
            <a:extLst>
              <a:ext uri="{FF2B5EF4-FFF2-40B4-BE49-F238E27FC236}">
                <a16:creationId xmlns:a16="http://schemas.microsoft.com/office/drawing/2014/main" id="{68144FE8-3C22-FA4B-B04B-6E312346C5D5}"/>
              </a:ext>
            </a:extLst>
          </p:cNvPr>
          <p:cNvSpPr txBox="1">
            <a:spLocks/>
          </p:cNvSpPr>
          <p:nvPr/>
        </p:nvSpPr>
        <p:spPr>
          <a:xfrm>
            <a:off x="2483266" y="184453"/>
            <a:ext cx="7292553" cy="1017181"/>
          </a:xfrm>
          <a:prstGeom prst="rect">
            <a:avLst/>
          </a:prstGeom>
        </p:spPr>
        <p:txBody>
          <a:bodyPr>
            <a:normAutofit fontScale="97500"/>
          </a:bodyPr>
          <a:lst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a:lstStyle>
          <a:p>
            <a:r>
              <a:rPr lang="en-US" cap="none" dirty="0"/>
              <a:t>Islamic World, c. 700-1500</a:t>
            </a:r>
          </a:p>
        </p:txBody>
      </p:sp>
    </p:spTree>
    <p:extLst>
      <p:ext uri="{BB962C8B-B14F-4D97-AF65-F5344CB8AC3E}">
        <p14:creationId xmlns:p14="http://schemas.microsoft.com/office/powerpoint/2010/main" val="128610019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sz="6600" dirty="0"/>
              <a:t>They Say</a:t>
            </a:r>
          </a:p>
        </p:txBody>
      </p:sp>
      <p:sp>
        <p:nvSpPr>
          <p:cNvPr id="6" name="Text Placeholder 5"/>
          <p:cNvSpPr>
            <a:spLocks noGrp="1"/>
          </p:cNvSpPr>
          <p:nvPr>
            <p:ph type="body" idx="1"/>
          </p:nvPr>
        </p:nvSpPr>
        <p:spPr/>
        <p:txBody>
          <a:bodyPr/>
          <a:lstStyle/>
          <a:p>
            <a:r>
              <a:rPr lang="en-US" dirty="0">
                <a:solidFill>
                  <a:schemeClr val="accent4">
                    <a:lumMod val="60000"/>
                    <a:lumOff val="40000"/>
                  </a:schemeClr>
                </a:solidFill>
              </a:rPr>
              <a:t>Problem</a:t>
            </a:r>
            <a:r>
              <a:rPr lang="en-US" dirty="0"/>
              <a:t>	</a:t>
            </a:r>
          </a:p>
        </p:txBody>
      </p:sp>
      <p:sp>
        <p:nvSpPr>
          <p:cNvPr id="7" name="Content Placeholder 6"/>
          <p:cNvSpPr>
            <a:spLocks noGrp="1"/>
          </p:cNvSpPr>
          <p:nvPr>
            <p:ph sz="half" idx="2"/>
          </p:nvPr>
        </p:nvSpPr>
        <p:spPr/>
        <p:txBody>
          <a:bodyPr/>
          <a:lstStyle/>
          <a:p>
            <a:pPr marL="0" indent="0">
              <a:buNone/>
            </a:pPr>
            <a:r>
              <a:rPr lang="en-US" dirty="0"/>
              <a:t>An </a:t>
            </a:r>
            <a:r>
              <a:rPr lang="en-US" dirty="0">
                <a:solidFill>
                  <a:schemeClr val="accent4">
                    <a:lumMod val="60000"/>
                    <a:lumOff val="40000"/>
                  </a:schemeClr>
                </a:solidFill>
              </a:rPr>
              <a:t>ongoing, persistent problem or question</a:t>
            </a:r>
            <a:r>
              <a:rPr lang="en-US" dirty="0"/>
              <a:t>—</a:t>
            </a:r>
            <a:r>
              <a:rPr lang="en-US" dirty="0">
                <a:solidFill>
                  <a:schemeClr val="accent4">
                    <a:lumMod val="60000"/>
                    <a:lumOff val="40000"/>
                  </a:schemeClr>
                </a:solidFill>
              </a:rPr>
              <a:t>something that is difficult to understand</a:t>
            </a:r>
            <a:r>
              <a:rPr lang="en-US" dirty="0"/>
              <a:t>. </a:t>
            </a:r>
          </a:p>
          <a:p>
            <a:pPr marL="0" indent="0">
              <a:buNone/>
            </a:pPr>
            <a:endParaRPr lang="en-US" dirty="0"/>
          </a:p>
          <a:p>
            <a:pPr marL="0" indent="0">
              <a:buNone/>
            </a:pPr>
            <a:r>
              <a:rPr lang="en-US" dirty="0"/>
              <a:t>Flag words: </a:t>
            </a:r>
            <a:r>
              <a:rPr lang="en-US" i="1" dirty="0">
                <a:solidFill>
                  <a:schemeClr val="accent4">
                    <a:lumMod val="60000"/>
                    <a:lumOff val="40000"/>
                  </a:schemeClr>
                </a:solidFill>
              </a:rPr>
              <a:t>explore, raise questions about</a:t>
            </a:r>
          </a:p>
        </p:txBody>
      </p:sp>
      <p:sp>
        <p:nvSpPr>
          <p:cNvPr id="8" name="Text Placeholder 7"/>
          <p:cNvSpPr>
            <a:spLocks noGrp="1"/>
          </p:cNvSpPr>
          <p:nvPr>
            <p:ph type="body" sz="quarter" idx="3"/>
          </p:nvPr>
        </p:nvSpPr>
        <p:spPr/>
        <p:txBody>
          <a:bodyPr/>
          <a:lstStyle/>
          <a:p>
            <a:r>
              <a:rPr lang="en-US" dirty="0">
                <a:solidFill>
                  <a:srgbClr val="FF6600"/>
                </a:solidFill>
              </a:rPr>
              <a:t>Established View (EV)</a:t>
            </a:r>
          </a:p>
        </p:txBody>
      </p:sp>
      <p:sp>
        <p:nvSpPr>
          <p:cNvPr id="9" name="Content Placeholder 8"/>
          <p:cNvSpPr>
            <a:spLocks noGrp="1"/>
          </p:cNvSpPr>
          <p:nvPr>
            <p:ph sz="quarter" idx="4"/>
          </p:nvPr>
        </p:nvSpPr>
        <p:spPr/>
        <p:txBody>
          <a:bodyPr/>
          <a:lstStyle/>
          <a:p>
            <a:pPr marL="0" indent="0">
              <a:buNone/>
            </a:pPr>
            <a:r>
              <a:rPr lang="en-US" dirty="0"/>
              <a:t>A </a:t>
            </a:r>
            <a:r>
              <a:rPr lang="en-US" dirty="0">
                <a:solidFill>
                  <a:srgbClr val="FF6600"/>
                </a:solidFill>
              </a:rPr>
              <a:t>voice</a:t>
            </a:r>
            <a:r>
              <a:rPr lang="en-US" dirty="0"/>
              <a:t> in the ongoing conversation about the problem. A </a:t>
            </a:r>
            <a:r>
              <a:rPr lang="en-US" dirty="0">
                <a:solidFill>
                  <a:srgbClr val="FF6600"/>
                </a:solidFill>
              </a:rPr>
              <a:t>proposed solution</a:t>
            </a:r>
            <a:r>
              <a:rPr lang="en-US" dirty="0"/>
              <a:t> to the problem. </a:t>
            </a:r>
          </a:p>
          <a:p>
            <a:pPr marL="0" indent="0">
              <a:buNone/>
            </a:pPr>
            <a:endParaRPr lang="en-US" dirty="0"/>
          </a:p>
          <a:p>
            <a:pPr marL="0" indent="0">
              <a:buNone/>
            </a:pPr>
            <a:r>
              <a:rPr lang="en-US" dirty="0"/>
              <a:t>Flag words: </a:t>
            </a:r>
            <a:r>
              <a:rPr lang="en-US" i="1" dirty="0">
                <a:solidFill>
                  <a:srgbClr val="FF6600"/>
                </a:solidFill>
              </a:rPr>
              <a:t>widely believed, some have argued </a:t>
            </a:r>
          </a:p>
        </p:txBody>
      </p:sp>
    </p:spTree>
    <p:extLst>
      <p:ext uri="{BB962C8B-B14F-4D97-AF65-F5344CB8AC3E}">
        <p14:creationId xmlns:p14="http://schemas.microsoft.com/office/powerpoint/2010/main" val="40064937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7">
                                            <p:txEl>
                                              <p:pRg st="0" end="0"/>
                                            </p:txEl>
                                          </p:spTgt>
                                        </p:tgtEl>
                                        <p:attrNameLst>
                                          <p:attrName>style.visibility</p:attrName>
                                        </p:attrNameLst>
                                      </p:cBhvr>
                                      <p:to>
                                        <p:strVal val="visible"/>
                                      </p:to>
                                    </p:set>
                                    <p:anim calcmode="lin" valueType="num">
                                      <p:cBhvr additive="base">
                                        <p:cTn id="13" dur="500" fill="hold"/>
                                        <p:tgtEl>
                                          <p:spTgt spid="7">
                                            <p:txEl>
                                              <p:pRg st="0" end="0"/>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7">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anim calcmode="lin" valueType="num">
                                      <p:cBhvr additive="base">
                                        <p:cTn id="19" dur="500" fill="hold"/>
                                        <p:tgtEl>
                                          <p:spTgt spid="7">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7">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grpId="0" nodeType="clickEffect">
                                  <p:stCondLst>
                                    <p:cond delay="0"/>
                                  </p:stCondLst>
                                  <p:childTnLst>
                                    <p:set>
                                      <p:cBhvr>
                                        <p:cTn id="24" dur="1" fill="hold">
                                          <p:stCondLst>
                                            <p:cond delay="0"/>
                                          </p:stCondLst>
                                        </p:cTn>
                                        <p:tgtEl>
                                          <p:spTgt spid="8">
                                            <p:txEl>
                                              <p:pRg st="0" end="0"/>
                                            </p:txEl>
                                          </p:spTgt>
                                        </p:tgtEl>
                                        <p:attrNameLst>
                                          <p:attrName>style.visibility</p:attrName>
                                        </p:attrNameLst>
                                      </p:cBhvr>
                                      <p:to>
                                        <p:strVal val="visible"/>
                                      </p:to>
                                    </p:set>
                                    <p:anim calcmode="lin" valueType="num">
                                      <p:cBhvr additive="base">
                                        <p:cTn id="25" dur="500" fill="hold"/>
                                        <p:tgtEl>
                                          <p:spTgt spid="8">
                                            <p:txEl>
                                              <p:pRg st="0" end="0"/>
                                            </p:txEl>
                                          </p:spTgt>
                                        </p:tgtEl>
                                        <p:attrNameLst>
                                          <p:attrName>ppt_x</p:attrName>
                                        </p:attrNameLst>
                                      </p:cBhvr>
                                      <p:tavLst>
                                        <p:tav tm="0">
                                          <p:val>
                                            <p:strVal val="1+#ppt_w/2"/>
                                          </p:val>
                                        </p:tav>
                                        <p:tav tm="100000">
                                          <p:val>
                                            <p:strVal val="#ppt_x"/>
                                          </p:val>
                                        </p:tav>
                                      </p:tavLst>
                                    </p:anim>
                                    <p:anim calcmode="lin" valueType="num">
                                      <p:cBhvr additive="base">
                                        <p:cTn id="26" dur="500" fill="hold"/>
                                        <p:tgtEl>
                                          <p:spTgt spid="8">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2" fill="hold" nodeType="clickEffect">
                                  <p:stCondLst>
                                    <p:cond delay="0"/>
                                  </p:stCondLst>
                                  <p:childTnLst>
                                    <p:set>
                                      <p:cBhvr>
                                        <p:cTn id="30" dur="1" fill="hold">
                                          <p:stCondLst>
                                            <p:cond delay="0"/>
                                          </p:stCondLst>
                                        </p:cTn>
                                        <p:tgtEl>
                                          <p:spTgt spid="9">
                                            <p:txEl>
                                              <p:pRg st="0" end="0"/>
                                            </p:txEl>
                                          </p:spTgt>
                                        </p:tgtEl>
                                        <p:attrNameLst>
                                          <p:attrName>style.visibility</p:attrName>
                                        </p:attrNameLst>
                                      </p:cBhvr>
                                      <p:to>
                                        <p:strVal val="visible"/>
                                      </p:to>
                                    </p:set>
                                    <p:anim calcmode="lin" valueType="num">
                                      <p:cBhvr additive="base">
                                        <p:cTn id="31" dur="500" fill="hold"/>
                                        <p:tgtEl>
                                          <p:spTgt spid="9">
                                            <p:txEl>
                                              <p:pRg st="0" end="0"/>
                                            </p:txEl>
                                          </p:spTgt>
                                        </p:tgtEl>
                                        <p:attrNameLst>
                                          <p:attrName>ppt_x</p:attrName>
                                        </p:attrNameLst>
                                      </p:cBhvr>
                                      <p:tavLst>
                                        <p:tav tm="0">
                                          <p:val>
                                            <p:strVal val="1+#ppt_w/2"/>
                                          </p:val>
                                        </p:tav>
                                        <p:tav tm="100000">
                                          <p:val>
                                            <p:strVal val="#ppt_x"/>
                                          </p:val>
                                        </p:tav>
                                      </p:tavLst>
                                    </p:anim>
                                    <p:anim calcmode="lin" valueType="num">
                                      <p:cBhvr additive="base">
                                        <p:cTn id="32" dur="500" fill="hold"/>
                                        <p:tgtEl>
                                          <p:spTgt spid="9">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2" fill="hold" nodeType="clickEffect">
                                  <p:stCondLst>
                                    <p:cond delay="0"/>
                                  </p:stCondLst>
                                  <p:childTnLst>
                                    <p:set>
                                      <p:cBhvr>
                                        <p:cTn id="36" dur="1" fill="hold">
                                          <p:stCondLst>
                                            <p:cond delay="0"/>
                                          </p:stCondLst>
                                        </p:cTn>
                                        <p:tgtEl>
                                          <p:spTgt spid="9">
                                            <p:txEl>
                                              <p:pRg st="2" end="2"/>
                                            </p:txEl>
                                          </p:spTgt>
                                        </p:tgtEl>
                                        <p:attrNameLst>
                                          <p:attrName>style.visibility</p:attrName>
                                        </p:attrNameLst>
                                      </p:cBhvr>
                                      <p:to>
                                        <p:strVal val="visible"/>
                                      </p:to>
                                    </p:set>
                                    <p:anim calcmode="lin" valueType="num">
                                      <p:cBhvr additive="base">
                                        <p:cTn id="37" dur="500" fill="hold"/>
                                        <p:tgtEl>
                                          <p:spTgt spid="9">
                                            <p:txEl>
                                              <p:pRg st="2" end="2"/>
                                            </p:txEl>
                                          </p:spTgt>
                                        </p:tgtEl>
                                        <p:attrNameLst>
                                          <p:attrName>ppt_x</p:attrName>
                                        </p:attrNameLst>
                                      </p:cBhvr>
                                      <p:tavLst>
                                        <p:tav tm="0">
                                          <p:val>
                                            <p:strVal val="1+#ppt_w/2"/>
                                          </p:val>
                                        </p:tav>
                                        <p:tav tm="100000">
                                          <p:val>
                                            <p:strVal val="#ppt_x"/>
                                          </p:val>
                                        </p:tav>
                                      </p:tavLst>
                                    </p:anim>
                                    <p:anim calcmode="lin" valueType="num">
                                      <p:cBhvr additive="base">
                                        <p:cTn id="38" dur="500" fill="hold"/>
                                        <p:tgtEl>
                                          <p:spTgt spid="9">
                                            <p:txEl>
                                              <p:pRg st="2" end="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8"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6600" dirty="0"/>
              <a:t>I Say</a:t>
            </a:r>
          </a:p>
        </p:txBody>
      </p:sp>
      <p:sp>
        <p:nvSpPr>
          <p:cNvPr id="5" name="Text Placeholder 4"/>
          <p:cNvSpPr>
            <a:spLocks noGrp="1"/>
          </p:cNvSpPr>
          <p:nvPr>
            <p:ph type="body" idx="1"/>
          </p:nvPr>
        </p:nvSpPr>
        <p:spPr/>
        <p:txBody>
          <a:bodyPr/>
          <a:lstStyle/>
          <a:p>
            <a:r>
              <a:rPr lang="en-US" dirty="0">
                <a:solidFill>
                  <a:schemeClr val="accent5"/>
                </a:solidFill>
              </a:rPr>
              <a:t>Flaw</a:t>
            </a:r>
            <a:r>
              <a:rPr lang="en-US" dirty="0"/>
              <a:t>	</a:t>
            </a:r>
          </a:p>
        </p:txBody>
      </p:sp>
      <p:sp>
        <p:nvSpPr>
          <p:cNvPr id="3" name="Content Placeholder 2"/>
          <p:cNvSpPr>
            <a:spLocks noGrp="1"/>
          </p:cNvSpPr>
          <p:nvPr>
            <p:ph sz="half" idx="2"/>
          </p:nvPr>
        </p:nvSpPr>
        <p:spPr/>
        <p:txBody>
          <a:bodyPr>
            <a:normAutofit fontScale="92500"/>
          </a:bodyPr>
          <a:lstStyle/>
          <a:p>
            <a:pPr marL="0" indent="0">
              <a:buNone/>
            </a:pPr>
            <a:r>
              <a:rPr lang="en-US" dirty="0"/>
              <a:t>Some </a:t>
            </a:r>
            <a:r>
              <a:rPr lang="en-US" dirty="0">
                <a:solidFill>
                  <a:schemeClr val="accent5"/>
                </a:solidFill>
              </a:rPr>
              <a:t>concern that the author raises about the validity of the EV</a:t>
            </a:r>
            <a:r>
              <a:rPr lang="en-US" dirty="0"/>
              <a:t>. The essay points to a flaw/flaws in the logic of the EV, or in the EV’s use of evidence, or in the assumptions the EV makes, or the implications of the EV.  </a:t>
            </a:r>
          </a:p>
          <a:p>
            <a:pPr marL="0" indent="0">
              <a:buNone/>
            </a:pPr>
            <a:endParaRPr lang="en-US" dirty="0"/>
          </a:p>
          <a:p>
            <a:pPr marL="0" indent="0">
              <a:buNone/>
            </a:pPr>
            <a:r>
              <a:rPr lang="en-US" dirty="0"/>
              <a:t>Flag words:</a:t>
            </a:r>
            <a:r>
              <a:rPr lang="en-US" dirty="0">
                <a:solidFill>
                  <a:srgbClr val="CC2286"/>
                </a:solidFill>
              </a:rPr>
              <a:t> </a:t>
            </a:r>
            <a:r>
              <a:rPr lang="en-US" i="1" dirty="0">
                <a:solidFill>
                  <a:schemeClr val="accent5"/>
                </a:solidFill>
              </a:rPr>
              <a:t>however</a:t>
            </a:r>
            <a:r>
              <a:rPr lang="en-US" dirty="0">
                <a:solidFill>
                  <a:schemeClr val="accent5"/>
                </a:solidFill>
              </a:rPr>
              <a:t>, </a:t>
            </a:r>
            <a:r>
              <a:rPr lang="en-US" i="1" dirty="0">
                <a:solidFill>
                  <a:schemeClr val="accent5"/>
                </a:solidFill>
              </a:rPr>
              <a:t>but</a:t>
            </a:r>
            <a:r>
              <a:rPr lang="en-US" dirty="0">
                <a:solidFill>
                  <a:schemeClr val="accent5"/>
                </a:solidFill>
              </a:rPr>
              <a:t>, </a:t>
            </a:r>
            <a:r>
              <a:rPr lang="en-US" i="1" dirty="0">
                <a:solidFill>
                  <a:schemeClr val="accent5"/>
                </a:solidFill>
              </a:rPr>
              <a:t>yet</a:t>
            </a:r>
            <a:r>
              <a:rPr lang="en-US" dirty="0">
                <a:solidFill>
                  <a:schemeClr val="accent5"/>
                </a:solidFill>
              </a:rPr>
              <a:t>. </a:t>
            </a:r>
          </a:p>
        </p:txBody>
      </p:sp>
      <p:sp>
        <p:nvSpPr>
          <p:cNvPr id="6" name="Text Placeholder 5"/>
          <p:cNvSpPr>
            <a:spLocks noGrp="1"/>
          </p:cNvSpPr>
          <p:nvPr>
            <p:ph type="body" sz="quarter" idx="3"/>
          </p:nvPr>
        </p:nvSpPr>
        <p:spPr/>
        <p:txBody>
          <a:bodyPr/>
          <a:lstStyle/>
          <a:p>
            <a:r>
              <a:rPr lang="en-US" dirty="0">
                <a:solidFill>
                  <a:srgbClr val="008000"/>
                </a:solidFill>
              </a:rPr>
              <a:t>Thesis</a:t>
            </a:r>
          </a:p>
        </p:txBody>
      </p:sp>
      <p:sp>
        <p:nvSpPr>
          <p:cNvPr id="4" name="Content Placeholder 3"/>
          <p:cNvSpPr>
            <a:spLocks noGrp="1"/>
          </p:cNvSpPr>
          <p:nvPr>
            <p:ph sz="quarter" idx="4"/>
          </p:nvPr>
        </p:nvSpPr>
        <p:spPr/>
        <p:txBody>
          <a:bodyPr>
            <a:normAutofit fontScale="92500"/>
          </a:bodyPr>
          <a:lstStyle/>
          <a:p>
            <a:pPr marL="0" indent="0">
              <a:buNone/>
            </a:pPr>
            <a:r>
              <a:rPr lang="en-US" dirty="0"/>
              <a:t>The author </a:t>
            </a:r>
            <a:r>
              <a:rPr lang="en-US" dirty="0">
                <a:solidFill>
                  <a:srgbClr val="008000"/>
                </a:solidFill>
              </a:rPr>
              <a:t>corrects the flaw</a:t>
            </a:r>
            <a:r>
              <a:rPr lang="en-US" dirty="0"/>
              <a:t> in the EV; it offers a </a:t>
            </a:r>
            <a:r>
              <a:rPr lang="en-US" dirty="0">
                <a:solidFill>
                  <a:srgbClr val="008000"/>
                </a:solidFill>
              </a:rPr>
              <a:t>new, better view </a:t>
            </a:r>
            <a:r>
              <a:rPr lang="en-US" dirty="0"/>
              <a:t>in place of the original EV. </a:t>
            </a:r>
          </a:p>
          <a:p>
            <a:pPr marL="0" indent="0">
              <a:buNone/>
            </a:pPr>
            <a:endParaRPr lang="en-US" dirty="0"/>
          </a:p>
          <a:p>
            <a:pPr marL="0" indent="0">
              <a:buNone/>
            </a:pPr>
            <a:r>
              <a:rPr lang="en-US" dirty="0"/>
              <a:t>Flag words: </a:t>
            </a:r>
            <a:r>
              <a:rPr lang="en-US" i="1" dirty="0">
                <a:solidFill>
                  <a:srgbClr val="008000"/>
                </a:solidFill>
              </a:rPr>
              <a:t>instead, rather,</a:t>
            </a:r>
            <a:r>
              <a:rPr lang="en-US" dirty="0">
                <a:solidFill>
                  <a:srgbClr val="008000"/>
                </a:solidFill>
              </a:rPr>
              <a:t> </a:t>
            </a:r>
            <a:r>
              <a:rPr lang="en-US" i="1" dirty="0">
                <a:solidFill>
                  <a:srgbClr val="008000"/>
                </a:solidFill>
              </a:rPr>
              <a:t>therefore</a:t>
            </a:r>
            <a:r>
              <a:rPr lang="en-US" dirty="0"/>
              <a:t>.</a:t>
            </a:r>
          </a:p>
          <a:p>
            <a:endParaRPr lang="en-US" dirty="0"/>
          </a:p>
        </p:txBody>
      </p:sp>
    </p:spTree>
    <p:extLst>
      <p:ext uri="{BB962C8B-B14F-4D97-AF65-F5344CB8AC3E}">
        <p14:creationId xmlns:p14="http://schemas.microsoft.com/office/powerpoint/2010/main" val="1002517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grpId="0" nodeType="clickEffect">
                                  <p:stCondLst>
                                    <p:cond delay="0"/>
                                  </p:stCondLst>
                                  <p:childTnLst>
                                    <p:set>
                                      <p:cBhvr>
                                        <p:cTn id="24" dur="1" fill="hold">
                                          <p:stCondLst>
                                            <p:cond delay="0"/>
                                          </p:stCondLst>
                                        </p:cTn>
                                        <p:tgtEl>
                                          <p:spTgt spid="6">
                                            <p:txEl>
                                              <p:pRg st="0" end="0"/>
                                            </p:txEl>
                                          </p:spTgt>
                                        </p:tgtEl>
                                        <p:attrNameLst>
                                          <p:attrName>style.visibility</p:attrName>
                                        </p:attrNameLst>
                                      </p:cBhvr>
                                      <p:to>
                                        <p:strVal val="visible"/>
                                      </p:to>
                                    </p:set>
                                    <p:anim calcmode="lin" valueType="num">
                                      <p:cBhvr additive="base">
                                        <p:cTn id="25" dur="500" fill="hold"/>
                                        <p:tgtEl>
                                          <p:spTgt spid="6">
                                            <p:txEl>
                                              <p:pRg st="0" end="0"/>
                                            </p:txEl>
                                          </p:spTgt>
                                        </p:tgtEl>
                                        <p:attrNameLst>
                                          <p:attrName>ppt_x</p:attrName>
                                        </p:attrNameLst>
                                      </p:cBhvr>
                                      <p:tavLst>
                                        <p:tav tm="0">
                                          <p:val>
                                            <p:strVal val="1+#ppt_w/2"/>
                                          </p:val>
                                        </p:tav>
                                        <p:tav tm="100000">
                                          <p:val>
                                            <p:strVal val="#ppt_x"/>
                                          </p:val>
                                        </p:tav>
                                      </p:tavLst>
                                    </p:anim>
                                    <p:anim calcmode="lin" valueType="num">
                                      <p:cBhvr additive="base">
                                        <p:cTn id="26" dur="500" fill="hold"/>
                                        <p:tgtEl>
                                          <p:spTgt spid="6">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2" fill="hold" nodeType="clickEffect">
                                  <p:stCondLst>
                                    <p:cond delay="0"/>
                                  </p:stCondLst>
                                  <p:childTnLst>
                                    <p:set>
                                      <p:cBhvr>
                                        <p:cTn id="30" dur="1" fill="hold">
                                          <p:stCondLst>
                                            <p:cond delay="0"/>
                                          </p:stCondLst>
                                        </p:cTn>
                                        <p:tgtEl>
                                          <p:spTgt spid="4">
                                            <p:txEl>
                                              <p:pRg st="0" end="0"/>
                                            </p:txEl>
                                          </p:spTgt>
                                        </p:tgtEl>
                                        <p:attrNameLst>
                                          <p:attrName>style.visibility</p:attrName>
                                        </p:attrNameLst>
                                      </p:cBhvr>
                                      <p:to>
                                        <p:strVal val="visible"/>
                                      </p:to>
                                    </p:set>
                                    <p:anim calcmode="lin" valueType="num">
                                      <p:cBhvr additive="base">
                                        <p:cTn id="31" dur="500" fill="hold"/>
                                        <p:tgtEl>
                                          <p:spTgt spid="4">
                                            <p:txEl>
                                              <p:pRg st="0" end="0"/>
                                            </p:txEl>
                                          </p:spTgt>
                                        </p:tgtEl>
                                        <p:attrNameLst>
                                          <p:attrName>ppt_x</p:attrName>
                                        </p:attrNameLst>
                                      </p:cBhvr>
                                      <p:tavLst>
                                        <p:tav tm="0">
                                          <p:val>
                                            <p:strVal val="1+#ppt_w/2"/>
                                          </p:val>
                                        </p:tav>
                                        <p:tav tm="100000">
                                          <p:val>
                                            <p:strVal val="#ppt_x"/>
                                          </p:val>
                                        </p:tav>
                                      </p:tavLst>
                                    </p:anim>
                                    <p:anim calcmode="lin" valueType="num">
                                      <p:cBhvr additive="base">
                                        <p:cTn id="32" dur="500" fill="hold"/>
                                        <p:tgtEl>
                                          <p:spTgt spid="4">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2" fill="hold" nodeType="clickEffect">
                                  <p:stCondLst>
                                    <p:cond delay="0"/>
                                  </p:stCondLst>
                                  <p:childTnLst>
                                    <p:set>
                                      <p:cBhvr>
                                        <p:cTn id="36" dur="1" fill="hold">
                                          <p:stCondLst>
                                            <p:cond delay="0"/>
                                          </p:stCondLst>
                                        </p:cTn>
                                        <p:tgtEl>
                                          <p:spTgt spid="4">
                                            <p:txEl>
                                              <p:pRg st="2" end="2"/>
                                            </p:txEl>
                                          </p:spTgt>
                                        </p:tgtEl>
                                        <p:attrNameLst>
                                          <p:attrName>style.visibility</p:attrName>
                                        </p:attrNameLst>
                                      </p:cBhvr>
                                      <p:to>
                                        <p:strVal val="visible"/>
                                      </p:to>
                                    </p:set>
                                    <p:anim calcmode="lin" valueType="num">
                                      <p:cBhvr additive="base">
                                        <p:cTn id="37" dur="500" fill="hold"/>
                                        <p:tgtEl>
                                          <p:spTgt spid="4">
                                            <p:txEl>
                                              <p:pRg st="2" end="2"/>
                                            </p:txEl>
                                          </p:spTgt>
                                        </p:tgtEl>
                                        <p:attrNameLst>
                                          <p:attrName>ppt_x</p:attrName>
                                        </p:attrNameLst>
                                      </p:cBhvr>
                                      <p:tavLst>
                                        <p:tav tm="0">
                                          <p:val>
                                            <p:strVal val="1+#ppt_w/2"/>
                                          </p:val>
                                        </p:tav>
                                        <p:tav tm="100000">
                                          <p:val>
                                            <p:strVal val="#ppt_x"/>
                                          </p:val>
                                        </p:tav>
                                      </p:tavLst>
                                    </p:anim>
                                    <p:anim calcmode="lin" valueType="num">
                                      <p:cBhvr additive="base">
                                        <p:cTn id="38" dur="500" fill="hold"/>
                                        <p:tgtEl>
                                          <p:spTgt spid="4">
                                            <p:txEl>
                                              <p:pRg st="2" end="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6"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6600" dirty="0"/>
              <a:t>So what? </a:t>
            </a:r>
          </a:p>
        </p:txBody>
      </p:sp>
      <p:sp>
        <p:nvSpPr>
          <p:cNvPr id="9" name="Text Placeholder 8"/>
          <p:cNvSpPr>
            <a:spLocks noGrp="1"/>
          </p:cNvSpPr>
          <p:nvPr>
            <p:ph type="body" idx="1"/>
          </p:nvPr>
        </p:nvSpPr>
        <p:spPr/>
        <p:txBody>
          <a:bodyPr/>
          <a:lstStyle/>
          <a:p>
            <a:r>
              <a:rPr lang="en-US" dirty="0">
                <a:solidFill>
                  <a:srgbClr val="3366FF"/>
                </a:solidFill>
              </a:rPr>
              <a:t>Motive</a:t>
            </a:r>
          </a:p>
        </p:txBody>
      </p:sp>
      <p:sp>
        <p:nvSpPr>
          <p:cNvPr id="10" name="Content Placeholder 9"/>
          <p:cNvSpPr>
            <a:spLocks noGrp="1"/>
          </p:cNvSpPr>
          <p:nvPr>
            <p:ph sz="half" idx="2"/>
          </p:nvPr>
        </p:nvSpPr>
        <p:spPr/>
        <p:txBody>
          <a:bodyPr>
            <a:noAutofit/>
          </a:bodyPr>
          <a:lstStyle/>
          <a:p>
            <a:pPr marL="0" indent="0">
              <a:buNone/>
            </a:pPr>
            <a:r>
              <a:rPr lang="en-US" sz="1800" dirty="0"/>
              <a:t>Tells the reader </a:t>
            </a:r>
            <a:r>
              <a:rPr lang="en-US" sz="1800" dirty="0">
                <a:solidFill>
                  <a:srgbClr val="3366FF"/>
                </a:solidFill>
              </a:rPr>
              <a:t>why any of this matters in the first place</a:t>
            </a:r>
            <a:r>
              <a:rPr lang="en-US" sz="1800" dirty="0"/>
              <a:t>. Answers the questions </a:t>
            </a:r>
            <a:r>
              <a:rPr lang="en-US" sz="1800" i="1" dirty="0"/>
              <a:t>So what?</a:t>
            </a:r>
            <a:r>
              <a:rPr lang="en-US" sz="1800" dirty="0"/>
              <a:t>  and </a:t>
            </a:r>
            <a:r>
              <a:rPr lang="en-US" sz="1800" i="1" dirty="0"/>
              <a:t>What’s at stake?</a:t>
            </a:r>
            <a:r>
              <a:rPr lang="en-US" sz="1800" dirty="0"/>
              <a:t>  Signaled by phrases that direct us outward toward a larger, more important topic, something larger at stake—ethical implications, for instance. </a:t>
            </a:r>
          </a:p>
          <a:p>
            <a:pPr marL="0" indent="0">
              <a:buNone/>
            </a:pPr>
            <a:endParaRPr lang="en-US" sz="1800" dirty="0"/>
          </a:p>
          <a:p>
            <a:pPr marL="0" indent="0">
              <a:buNone/>
            </a:pPr>
            <a:r>
              <a:rPr lang="en-US" sz="1800" dirty="0"/>
              <a:t>Flag words: </a:t>
            </a:r>
            <a:r>
              <a:rPr lang="en-US" sz="1800" i="1" dirty="0">
                <a:solidFill>
                  <a:srgbClr val="3366FF"/>
                </a:solidFill>
              </a:rPr>
              <a:t>important to consider, significant</a:t>
            </a:r>
            <a:r>
              <a:rPr lang="en-US" sz="1800" i="1" dirty="0"/>
              <a:t>.</a:t>
            </a:r>
            <a:r>
              <a:rPr lang="en-US" sz="1800" dirty="0"/>
              <a:t> </a:t>
            </a:r>
          </a:p>
        </p:txBody>
      </p:sp>
    </p:spTree>
    <p:extLst>
      <p:ext uri="{BB962C8B-B14F-4D97-AF65-F5344CB8AC3E}">
        <p14:creationId xmlns:p14="http://schemas.microsoft.com/office/powerpoint/2010/main" val="2104522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 calcmode="lin" valueType="num">
                                      <p:cBhvr additive="base">
                                        <p:cTn id="7" dur="500" fill="hold"/>
                                        <p:tgtEl>
                                          <p:spTgt spid="9">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9">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10">
                                            <p:txEl>
                                              <p:pRg st="0" end="0"/>
                                            </p:txEl>
                                          </p:spTgt>
                                        </p:tgtEl>
                                        <p:attrNameLst>
                                          <p:attrName>style.visibility</p:attrName>
                                        </p:attrNameLst>
                                      </p:cBhvr>
                                      <p:to>
                                        <p:strVal val="visible"/>
                                      </p:to>
                                    </p:set>
                                    <p:anim calcmode="lin" valueType="num">
                                      <p:cBhvr additive="base">
                                        <p:cTn id="13" dur="500" fill="hold"/>
                                        <p:tgtEl>
                                          <p:spTgt spid="10">
                                            <p:txEl>
                                              <p:pRg st="0" end="0"/>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0">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10">
                                            <p:txEl>
                                              <p:pRg st="2" end="2"/>
                                            </p:txEl>
                                          </p:spTgt>
                                        </p:tgtEl>
                                        <p:attrNameLst>
                                          <p:attrName>style.visibility</p:attrName>
                                        </p:attrNameLst>
                                      </p:cBhvr>
                                      <p:to>
                                        <p:strVal val="visible"/>
                                      </p:to>
                                    </p:set>
                                    <p:anim calcmode="lin" valueType="num">
                                      <p:cBhvr additive="base">
                                        <p:cTn id="19" dur="500" fill="hold"/>
                                        <p:tgtEl>
                                          <p:spTgt spid="10">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10">
                                            <p:txEl>
                                              <p:pRg st="2" end="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1970690" y="220718"/>
            <a:ext cx="8229600" cy="1049867"/>
          </a:xfrm>
        </p:spPr>
        <p:txBody>
          <a:bodyPr/>
          <a:lstStyle/>
          <a:p>
            <a:r>
              <a:rPr lang="en-US" dirty="0"/>
              <a:t>Elements of Academic Argument</a:t>
            </a:r>
          </a:p>
        </p:txBody>
      </p:sp>
      <p:sp>
        <p:nvSpPr>
          <p:cNvPr id="8" name="Content Placeholder 7"/>
          <p:cNvSpPr>
            <a:spLocks noGrp="1"/>
          </p:cNvSpPr>
          <p:nvPr>
            <p:ph idx="1"/>
          </p:nvPr>
        </p:nvSpPr>
        <p:spPr>
          <a:xfrm>
            <a:off x="1970690" y="1406051"/>
            <a:ext cx="3487575" cy="5367867"/>
          </a:xfrm>
        </p:spPr>
        <p:txBody>
          <a:bodyPr>
            <a:normAutofit/>
          </a:bodyPr>
          <a:lstStyle/>
          <a:p>
            <a:pPr marL="0" indent="0">
              <a:buNone/>
            </a:pPr>
            <a:r>
              <a:rPr lang="en-US" b="1" dirty="0">
                <a:solidFill>
                  <a:schemeClr val="accent4">
                    <a:lumMod val="60000"/>
                    <a:lumOff val="40000"/>
                  </a:schemeClr>
                </a:solidFill>
              </a:rPr>
              <a:t>Problem</a:t>
            </a:r>
            <a:r>
              <a:rPr lang="en-US" dirty="0">
                <a:solidFill>
                  <a:schemeClr val="accent4">
                    <a:lumMod val="60000"/>
                    <a:lumOff val="40000"/>
                  </a:schemeClr>
                </a:solidFill>
              </a:rPr>
              <a:t> </a:t>
            </a:r>
            <a:r>
              <a:rPr lang="en-US" dirty="0"/>
              <a:t>			</a:t>
            </a:r>
          </a:p>
          <a:p>
            <a:pPr marL="0" indent="0">
              <a:buNone/>
            </a:pPr>
            <a:endParaRPr lang="en-US" sz="100" b="1" dirty="0">
              <a:solidFill>
                <a:srgbClr val="FF6600"/>
              </a:solidFill>
            </a:endParaRPr>
          </a:p>
          <a:p>
            <a:pPr marL="0" indent="0">
              <a:buNone/>
            </a:pPr>
            <a:r>
              <a:rPr lang="en-US" b="1" dirty="0">
                <a:solidFill>
                  <a:srgbClr val="FF6600"/>
                </a:solidFill>
              </a:rPr>
              <a:t>Established View</a:t>
            </a:r>
            <a:r>
              <a:rPr lang="en-US" dirty="0">
                <a:solidFill>
                  <a:srgbClr val="FF6600"/>
                </a:solidFill>
              </a:rPr>
              <a:t> 		</a:t>
            </a:r>
          </a:p>
          <a:p>
            <a:pPr marL="0" indent="0">
              <a:buNone/>
            </a:pPr>
            <a:endParaRPr lang="en-US" sz="800" b="1" dirty="0">
              <a:solidFill>
                <a:srgbClr val="FF6600"/>
              </a:solidFill>
            </a:endParaRPr>
          </a:p>
          <a:p>
            <a:pPr marL="0" indent="0">
              <a:buNone/>
            </a:pPr>
            <a:r>
              <a:rPr lang="en-US" b="1" dirty="0">
                <a:solidFill>
                  <a:schemeClr val="accent5"/>
                </a:solidFill>
              </a:rPr>
              <a:t>Flaw</a:t>
            </a:r>
            <a:r>
              <a:rPr lang="en-US" dirty="0"/>
              <a:t>				</a:t>
            </a:r>
            <a:endParaRPr lang="en-US" sz="800" b="1" dirty="0">
              <a:solidFill>
                <a:srgbClr val="FF6600"/>
              </a:solidFill>
            </a:endParaRPr>
          </a:p>
          <a:p>
            <a:pPr marL="0" indent="0">
              <a:buNone/>
            </a:pPr>
            <a:r>
              <a:rPr lang="en-US" b="1" dirty="0">
                <a:solidFill>
                  <a:srgbClr val="008000"/>
                </a:solidFill>
              </a:rPr>
              <a:t>Thesis</a:t>
            </a:r>
            <a:r>
              <a:rPr lang="en-US" dirty="0"/>
              <a:t>				</a:t>
            </a:r>
          </a:p>
          <a:p>
            <a:pPr marL="0" indent="0">
              <a:buNone/>
            </a:pPr>
            <a:endParaRPr lang="en-US" sz="800" b="1" dirty="0">
              <a:solidFill>
                <a:srgbClr val="FF6600"/>
              </a:solidFill>
            </a:endParaRPr>
          </a:p>
          <a:p>
            <a:pPr marL="0" indent="0">
              <a:buNone/>
            </a:pPr>
            <a:r>
              <a:rPr lang="en-US" b="1" dirty="0">
                <a:solidFill>
                  <a:srgbClr val="3366FF"/>
                </a:solidFill>
              </a:rPr>
              <a:t>Motive</a:t>
            </a:r>
            <a:r>
              <a:rPr lang="en-US" dirty="0">
                <a:solidFill>
                  <a:srgbClr val="3366FF"/>
                </a:solidFill>
              </a:rPr>
              <a:t> </a:t>
            </a:r>
            <a:r>
              <a:rPr lang="en-US" dirty="0"/>
              <a:t>			</a:t>
            </a:r>
          </a:p>
        </p:txBody>
      </p:sp>
      <p:sp>
        <p:nvSpPr>
          <p:cNvPr id="4" name="Content Placeholder 7">
            <a:extLst>
              <a:ext uri="{FF2B5EF4-FFF2-40B4-BE49-F238E27FC236}">
                <a16:creationId xmlns:a16="http://schemas.microsoft.com/office/drawing/2014/main" id="{A074EBD6-6B50-7544-B53C-651F6EB56B3B}"/>
              </a:ext>
            </a:extLst>
          </p:cNvPr>
          <p:cNvSpPr txBox="1">
            <a:spLocks/>
          </p:cNvSpPr>
          <p:nvPr/>
        </p:nvSpPr>
        <p:spPr>
          <a:xfrm>
            <a:off x="3797144" y="1406050"/>
            <a:ext cx="7611754" cy="5367867"/>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a:lstStyle>
          <a:p>
            <a:pPr marL="0" indent="0">
              <a:buFont typeface="Arial" panose="020B0604020202020204" pitchFamily="34" charset="0"/>
              <a:buNone/>
            </a:pPr>
            <a:r>
              <a:rPr lang="en-US" dirty="0"/>
              <a:t>		something difficult to understand; 				   an ongoing conversation/question</a:t>
            </a:r>
          </a:p>
          <a:p>
            <a:pPr marL="0" indent="0">
              <a:buFont typeface="Arial" panose="020B0604020202020204" pitchFamily="34" charset="0"/>
              <a:buNone/>
            </a:pPr>
            <a:endParaRPr lang="en-US" sz="100" b="1" dirty="0">
              <a:solidFill>
                <a:srgbClr val="FF6600"/>
              </a:solidFill>
            </a:endParaRPr>
          </a:p>
          <a:p>
            <a:pPr marL="0" indent="0">
              <a:buFont typeface="Arial" panose="020B0604020202020204" pitchFamily="34" charset="0"/>
              <a:buNone/>
            </a:pPr>
            <a:r>
              <a:rPr lang="en-US" dirty="0">
                <a:solidFill>
                  <a:srgbClr val="FF6600"/>
                </a:solidFill>
              </a:rPr>
              <a:t>		</a:t>
            </a:r>
            <a:r>
              <a:rPr lang="en-US" dirty="0"/>
              <a:t>a voice in the conversation; 					   a proposed solution/answer</a:t>
            </a:r>
          </a:p>
          <a:p>
            <a:pPr marL="0" indent="0">
              <a:buFont typeface="Arial" panose="020B0604020202020204" pitchFamily="34" charset="0"/>
              <a:buNone/>
            </a:pPr>
            <a:endParaRPr lang="en-US" sz="800" b="1" dirty="0">
              <a:solidFill>
                <a:srgbClr val="FF6600"/>
              </a:solidFill>
            </a:endParaRPr>
          </a:p>
          <a:p>
            <a:pPr marL="0" indent="0">
              <a:buFont typeface="Arial" panose="020B0604020202020204" pitchFamily="34" charset="0"/>
              <a:buNone/>
            </a:pPr>
            <a:r>
              <a:rPr lang="en-US" dirty="0"/>
              <a:t>		a concern about the EV’s validity </a:t>
            </a:r>
          </a:p>
          <a:p>
            <a:pPr marL="0" indent="0">
              <a:buFont typeface="Arial" panose="020B0604020202020204" pitchFamily="34" charset="0"/>
              <a:buNone/>
            </a:pPr>
            <a:endParaRPr lang="en-US" sz="800" b="1" dirty="0">
              <a:solidFill>
                <a:srgbClr val="FF6600"/>
              </a:solidFill>
            </a:endParaRPr>
          </a:p>
          <a:p>
            <a:pPr marL="0" indent="0">
              <a:buFont typeface="Arial" panose="020B0604020202020204" pitchFamily="34" charset="0"/>
              <a:buNone/>
            </a:pPr>
            <a:r>
              <a:rPr lang="en-US" dirty="0"/>
              <a:t>		correction of the flaw; a better 					   view; the product of the analysis</a:t>
            </a:r>
          </a:p>
          <a:p>
            <a:pPr marL="0" indent="0">
              <a:buFont typeface="Arial" panose="020B0604020202020204" pitchFamily="34" charset="0"/>
              <a:buNone/>
            </a:pPr>
            <a:endParaRPr lang="en-US" sz="800" b="1" dirty="0">
              <a:solidFill>
                <a:srgbClr val="FF6600"/>
              </a:solidFill>
            </a:endParaRPr>
          </a:p>
          <a:p>
            <a:pPr marL="0" indent="0">
              <a:buFont typeface="Arial" panose="020B0604020202020204" pitchFamily="34" charset="0"/>
              <a:buNone/>
            </a:pPr>
            <a:r>
              <a:rPr lang="en-US" dirty="0"/>
              <a:t>		why this is important?; what’s at 				   stake?; so what?</a:t>
            </a:r>
          </a:p>
          <a:p>
            <a:endParaRPr lang="en-US" dirty="0"/>
          </a:p>
          <a:p>
            <a:endParaRPr lang="en-US" dirty="0"/>
          </a:p>
        </p:txBody>
      </p:sp>
    </p:spTree>
    <p:extLst>
      <p:ext uri="{BB962C8B-B14F-4D97-AF65-F5344CB8AC3E}">
        <p14:creationId xmlns:p14="http://schemas.microsoft.com/office/powerpoint/2010/main" val="2329786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 calcmode="lin" valueType="num">
                                      <p:cBhvr additive="base">
                                        <p:cTn id="13" dur="500" fill="hold"/>
                                        <p:tgtEl>
                                          <p:spTgt spid="4">
                                            <p:txEl>
                                              <p:pRg st="2" end="2"/>
                                            </p:txEl>
                                          </p:spTgt>
                                        </p:tgtEl>
                                        <p:attrNameLst>
                                          <p:attrName>ppt_x</p:attrName>
                                        </p:attrNameLst>
                                      </p:cBhvr>
                                      <p:tavLst>
                                        <p:tav tm="0">
                                          <p:val>
                                            <p:strVal val="1+#ppt_w/2"/>
                                          </p:val>
                                        </p:tav>
                                        <p:tav tm="100000">
                                          <p:val>
                                            <p:strVal val="#ppt_x"/>
                                          </p:val>
                                        </p:tav>
                                      </p:tavLst>
                                    </p:anim>
                                    <p:anim calcmode="lin" valueType="num">
                                      <p:cBhvr additive="base">
                                        <p:cTn id="14" dur="500" fill="hold"/>
                                        <p:tgtEl>
                                          <p:spTgt spid="4">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anim calcmode="lin" valueType="num">
                                      <p:cBhvr additive="base">
                                        <p:cTn id="19" dur="500" fill="hold"/>
                                        <p:tgtEl>
                                          <p:spTgt spid="4">
                                            <p:txEl>
                                              <p:pRg st="4" end="4"/>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4">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nodeType="click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anim calcmode="lin" valueType="num">
                                      <p:cBhvr additive="base">
                                        <p:cTn id="25" dur="500" fill="hold"/>
                                        <p:tgtEl>
                                          <p:spTgt spid="4">
                                            <p:txEl>
                                              <p:pRg st="6" end="6"/>
                                            </p:txEl>
                                          </p:spTgt>
                                        </p:tgtEl>
                                        <p:attrNameLst>
                                          <p:attrName>ppt_x</p:attrName>
                                        </p:attrNameLst>
                                      </p:cBhvr>
                                      <p:tavLst>
                                        <p:tav tm="0">
                                          <p:val>
                                            <p:strVal val="1+#ppt_w/2"/>
                                          </p:val>
                                        </p:tav>
                                        <p:tav tm="100000">
                                          <p:val>
                                            <p:strVal val="#ppt_x"/>
                                          </p:val>
                                        </p:tav>
                                      </p:tavLst>
                                    </p:anim>
                                    <p:anim calcmode="lin" valueType="num">
                                      <p:cBhvr additive="base">
                                        <p:cTn id="26" dur="500" fill="hold"/>
                                        <p:tgtEl>
                                          <p:spTgt spid="4">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2" fill="hold" nodeType="clickEffect">
                                  <p:stCondLst>
                                    <p:cond delay="0"/>
                                  </p:stCondLst>
                                  <p:childTnLst>
                                    <p:set>
                                      <p:cBhvr>
                                        <p:cTn id="30" dur="1" fill="hold">
                                          <p:stCondLst>
                                            <p:cond delay="0"/>
                                          </p:stCondLst>
                                        </p:cTn>
                                        <p:tgtEl>
                                          <p:spTgt spid="4">
                                            <p:txEl>
                                              <p:pRg st="8" end="8"/>
                                            </p:txEl>
                                          </p:spTgt>
                                        </p:tgtEl>
                                        <p:attrNameLst>
                                          <p:attrName>style.visibility</p:attrName>
                                        </p:attrNameLst>
                                      </p:cBhvr>
                                      <p:to>
                                        <p:strVal val="visible"/>
                                      </p:to>
                                    </p:set>
                                    <p:anim calcmode="lin" valueType="num">
                                      <p:cBhvr additive="base">
                                        <p:cTn id="31" dur="500" fill="hold"/>
                                        <p:tgtEl>
                                          <p:spTgt spid="4">
                                            <p:txEl>
                                              <p:pRg st="8" end="8"/>
                                            </p:txEl>
                                          </p:spTgt>
                                        </p:tgtEl>
                                        <p:attrNameLst>
                                          <p:attrName>ppt_x</p:attrName>
                                        </p:attrNameLst>
                                      </p:cBhvr>
                                      <p:tavLst>
                                        <p:tav tm="0">
                                          <p:val>
                                            <p:strVal val="1+#ppt_w/2"/>
                                          </p:val>
                                        </p:tav>
                                        <p:tav tm="100000">
                                          <p:val>
                                            <p:strVal val="#ppt_x"/>
                                          </p:val>
                                        </p:tav>
                                      </p:tavLst>
                                    </p:anim>
                                    <p:anim calcmode="lin" valueType="num">
                                      <p:cBhvr additive="base">
                                        <p:cTn id="32" dur="500" fill="hold"/>
                                        <p:tgtEl>
                                          <p:spTgt spid="4">
                                            <p:txEl>
                                              <p:pRg st="8" end="8"/>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flipH="1">
            <a:off x="13563600" y="0"/>
            <a:ext cx="152400" cy="1143000"/>
          </a:xfrm>
        </p:spPr>
        <p:txBody>
          <a:bodyPr/>
          <a:lstStyle/>
          <a:p>
            <a:endParaRPr lang="en-US" dirty="0"/>
          </a:p>
        </p:txBody>
      </p:sp>
      <p:sp>
        <p:nvSpPr>
          <p:cNvPr id="3" name="Rectangle 2"/>
          <p:cNvSpPr/>
          <p:nvPr/>
        </p:nvSpPr>
        <p:spPr>
          <a:xfrm>
            <a:off x="2057400" y="228601"/>
            <a:ext cx="8001000" cy="6524863"/>
          </a:xfrm>
          <a:prstGeom prst="rect">
            <a:avLst/>
          </a:prstGeom>
        </p:spPr>
        <p:txBody>
          <a:bodyPr wrap="square">
            <a:spAutoFit/>
          </a:bodyPr>
          <a:lstStyle/>
          <a:p>
            <a:r>
              <a:rPr lang="en-US" sz="2200" dirty="0"/>
              <a:t>The exchange of nutrients, energy and carbon between soil organic matter, the soil environment, aquatic systems and the atmosphere </a:t>
            </a:r>
            <a:r>
              <a:rPr lang="en-US" sz="2200" dirty="0">
                <a:solidFill>
                  <a:schemeClr val="accent4">
                    <a:lumMod val="60000"/>
                    <a:lumOff val="40000"/>
                  </a:schemeClr>
                </a:solidFill>
              </a:rPr>
              <a:t>is important </a:t>
            </a:r>
            <a:r>
              <a:rPr lang="en-US" sz="2200" dirty="0"/>
              <a:t>for agricultural productivity, water quality and climate.</a:t>
            </a:r>
          </a:p>
          <a:p>
            <a:endParaRPr lang="en-US" sz="2200" dirty="0"/>
          </a:p>
          <a:p>
            <a:r>
              <a:rPr lang="en-US" sz="2200" dirty="0">
                <a:solidFill>
                  <a:srgbClr val="FF6600"/>
                </a:solidFill>
              </a:rPr>
              <a:t>Long-standing theory </a:t>
            </a:r>
            <a:r>
              <a:rPr lang="en-US" sz="2200" dirty="0"/>
              <a:t>suggests that soil organic matter is composed of inherently stable and chemically unique compounds. </a:t>
            </a:r>
          </a:p>
          <a:p>
            <a:endParaRPr lang="en-US" sz="2200" dirty="0"/>
          </a:p>
          <a:p>
            <a:r>
              <a:rPr lang="en-US" sz="2200" dirty="0">
                <a:solidFill>
                  <a:srgbClr val="008000"/>
                </a:solidFill>
              </a:rPr>
              <a:t>Here we argue </a:t>
            </a:r>
            <a:r>
              <a:rPr lang="en-US" sz="2200" dirty="0"/>
              <a:t>that the available </a:t>
            </a:r>
            <a:r>
              <a:rPr lang="en-US" sz="2200" dirty="0">
                <a:solidFill>
                  <a:schemeClr val="accent5"/>
                </a:solidFill>
              </a:rPr>
              <a:t>evidence does not support </a:t>
            </a:r>
            <a:r>
              <a:rPr lang="en-US" sz="2200" dirty="0"/>
              <a:t>the formation of large-molecular-size and persistent “</a:t>
            </a:r>
            <a:r>
              <a:rPr lang="en-US" sz="2200" dirty="0" err="1"/>
              <a:t>humic</a:t>
            </a:r>
            <a:r>
              <a:rPr lang="en-US" sz="2200" dirty="0"/>
              <a:t> substances” in soils.</a:t>
            </a:r>
          </a:p>
          <a:p>
            <a:endParaRPr lang="en-US" sz="2200" dirty="0"/>
          </a:p>
          <a:p>
            <a:r>
              <a:rPr lang="en-US" sz="2200" dirty="0">
                <a:solidFill>
                  <a:srgbClr val="008000"/>
                </a:solidFill>
              </a:rPr>
              <a:t>Instead</a:t>
            </a:r>
            <a:r>
              <a:rPr lang="en-US" sz="2200" dirty="0"/>
              <a:t>, soil organic matter is a continuum of progressively decomposing organic compounds. </a:t>
            </a:r>
          </a:p>
          <a:p>
            <a:endParaRPr lang="en-US" sz="2200" dirty="0"/>
          </a:p>
          <a:p>
            <a:r>
              <a:rPr lang="en-US" sz="2200" dirty="0"/>
              <a:t>We discuss </a:t>
            </a:r>
            <a:r>
              <a:rPr lang="en-US" sz="2200" dirty="0">
                <a:solidFill>
                  <a:srgbClr val="3366FF"/>
                </a:solidFill>
              </a:rPr>
              <a:t>implications</a:t>
            </a:r>
            <a:r>
              <a:rPr lang="en-US" sz="2200" dirty="0"/>
              <a:t> </a:t>
            </a:r>
            <a:r>
              <a:rPr lang="en-US" sz="2200" dirty="0">
                <a:solidFill>
                  <a:srgbClr val="3366FF"/>
                </a:solidFill>
              </a:rPr>
              <a:t>of this view </a:t>
            </a:r>
            <a:r>
              <a:rPr lang="en-US" sz="2200" dirty="0"/>
              <a:t>of the nature of soil organic matter for aquatic health, soil carbon-climate interactions and land management.</a:t>
            </a:r>
          </a:p>
        </p:txBody>
      </p:sp>
      <p:pic>
        <p:nvPicPr>
          <p:cNvPr id="5" name="Picture 4" descr="dirt Natural Resources Conservation Service Soil Health Campaign.jpg">
            <a:extLst>
              <a:ext uri="{FF2B5EF4-FFF2-40B4-BE49-F238E27FC236}">
                <a16:creationId xmlns:a16="http://schemas.microsoft.com/office/drawing/2014/main" id="{8DC28F0C-EA0D-CC47-8E36-155ACA332A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59032" y="5355416"/>
            <a:ext cx="1955807" cy="1100662"/>
          </a:xfrm>
          <a:prstGeom prst="rect">
            <a:avLst/>
          </a:prstGeom>
        </p:spPr>
      </p:pic>
    </p:spTree>
    <p:extLst>
      <p:ext uri="{BB962C8B-B14F-4D97-AF65-F5344CB8AC3E}">
        <p14:creationId xmlns:p14="http://schemas.microsoft.com/office/powerpoint/2010/main" val="35359541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913795" y="344665"/>
            <a:ext cx="10353761" cy="1326321"/>
          </a:xfrm>
        </p:spPr>
        <p:txBody>
          <a:bodyPr>
            <a:normAutofit/>
          </a:bodyPr>
          <a:lstStyle/>
          <a:p>
            <a:r>
              <a:rPr lang="en-US" dirty="0"/>
              <a:t>Exercise: Fundamental Structure of Academic Argument</a:t>
            </a:r>
          </a:p>
        </p:txBody>
      </p:sp>
      <p:sp>
        <p:nvSpPr>
          <p:cNvPr id="7" name="Content Placeholder 6"/>
          <p:cNvSpPr>
            <a:spLocks noGrp="1"/>
          </p:cNvSpPr>
          <p:nvPr>
            <p:ph idx="1"/>
          </p:nvPr>
        </p:nvSpPr>
        <p:spPr>
          <a:xfrm>
            <a:off x="913795" y="1670986"/>
            <a:ext cx="10510697" cy="4842349"/>
          </a:xfrm>
        </p:spPr>
        <p:txBody>
          <a:bodyPr>
            <a:normAutofit fontScale="92500" lnSpcReduction="10000"/>
          </a:bodyPr>
          <a:lstStyle/>
          <a:p>
            <a:pPr marL="0" indent="0">
              <a:buNone/>
            </a:pPr>
            <a:r>
              <a:rPr lang="en-US" dirty="0">
                <a:effectLst/>
              </a:rPr>
              <a:t>Historians have long recognized Italian preponderance in Mediterranean commerce during the late Middle Ages. More recently, studies have greatly enriched our understanding of how cross-cultural communication helped foster Italian mercantile relations in foreign, non-European markets (Epstein, 2007). Yet surprisingly, a corpus of material that constitutes a valuable documentary record of the Italian merchant’s education and understanding of Islamic and Crimean cultures remains untouched:</a:t>
            </a:r>
            <a:r>
              <a:rPr lang="en-US" i="1" dirty="0">
                <a:effectLst/>
              </a:rPr>
              <a:t> </a:t>
            </a:r>
            <a:r>
              <a:rPr lang="en-US" i="1" dirty="0" err="1">
                <a:effectLst/>
              </a:rPr>
              <a:t>pratiche</a:t>
            </a:r>
            <a:r>
              <a:rPr lang="en-US" i="1" dirty="0">
                <a:effectLst/>
              </a:rPr>
              <a:t> </a:t>
            </a:r>
            <a:r>
              <a:rPr lang="en-US" i="1" dirty="0" err="1">
                <a:effectLst/>
              </a:rPr>
              <a:t>della</a:t>
            </a:r>
            <a:r>
              <a:rPr lang="en-US" i="1" dirty="0">
                <a:effectLst/>
              </a:rPr>
              <a:t> </a:t>
            </a:r>
            <a:r>
              <a:rPr lang="en-US" i="1" dirty="0" err="1">
                <a:effectLst/>
              </a:rPr>
              <a:t>mercatura</a:t>
            </a:r>
            <a:r>
              <a:rPr lang="en-US" dirty="0">
                <a:effectLst/>
              </a:rPr>
              <a:t>, or “manuals of commercial practice”. These handbooks, widely circulated throughout central and northern Italy, contained vital information pertaining to the merchant’s understanding and awareness of Arabic-Turkic cultures and customs outside the realm of commercial affairs. Taking these manuals as its documentary focus, this essay proposes new ways of reading and classifying these texts whilst exploring Italian mercantile conceptions of the non-Western Mediterranean world. Indeed, the cross-cultural understanding and exchange gleaned from their pages suggest these manuals were imperative tools used by the Italian merchant in negotiating trade with the so-called “Other.”</a:t>
            </a:r>
          </a:p>
        </p:txBody>
      </p:sp>
      <p:sp>
        <p:nvSpPr>
          <p:cNvPr id="2" name="Rectangle 1">
            <a:extLst>
              <a:ext uri="{FF2B5EF4-FFF2-40B4-BE49-F238E27FC236}">
                <a16:creationId xmlns:a16="http://schemas.microsoft.com/office/drawing/2014/main" id="{1EE2A938-8A1A-4546-8B25-A6E9D6F469A2}"/>
              </a:ext>
            </a:extLst>
          </p:cNvPr>
          <p:cNvSpPr/>
          <p:nvPr/>
        </p:nvSpPr>
        <p:spPr>
          <a:xfrm>
            <a:off x="5802217" y="6033822"/>
            <a:ext cx="6096000" cy="584775"/>
          </a:xfrm>
          <a:prstGeom prst="rect">
            <a:avLst/>
          </a:prstGeom>
        </p:spPr>
        <p:txBody>
          <a:bodyPr>
            <a:spAutoFit/>
          </a:bodyPr>
          <a:lstStyle/>
          <a:p>
            <a:r>
              <a:rPr lang="en-US" sz="1600" dirty="0">
                <a:latin typeface="Rockwell" panose="02060603020205020403" pitchFamily="18" charset="77"/>
              </a:rPr>
              <a:t>Joseph F. Stanley, “Negotiating Trade: Merchant Manuals and Cross-Cultural Exchange in the Medieval Mediterranean”</a:t>
            </a:r>
          </a:p>
        </p:txBody>
      </p:sp>
    </p:spTree>
    <p:extLst>
      <p:ext uri="{BB962C8B-B14F-4D97-AF65-F5344CB8AC3E}">
        <p14:creationId xmlns:p14="http://schemas.microsoft.com/office/powerpoint/2010/main" val="528777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dissolve">
                                      <p:cBhvr>
                                        <p:cTn id="7"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913795" y="344665"/>
            <a:ext cx="10353761" cy="1326321"/>
          </a:xfrm>
        </p:spPr>
        <p:txBody>
          <a:bodyPr>
            <a:normAutofit/>
          </a:bodyPr>
          <a:lstStyle/>
          <a:p>
            <a:r>
              <a:rPr lang="en-US" dirty="0"/>
              <a:t>Exercise: Fundamental Structure of Academic Argument</a:t>
            </a:r>
          </a:p>
        </p:txBody>
      </p:sp>
      <p:sp>
        <p:nvSpPr>
          <p:cNvPr id="7" name="Content Placeholder 6"/>
          <p:cNvSpPr>
            <a:spLocks noGrp="1"/>
          </p:cNvSpPr>
          <p:nvPr>
            <p:ph idx="1"/>
          </p:nvPr>
        </p:nvSpPr>
        <p:spPr>
          <a:xfrm>
            <a:off x="913795" y="1670986"/>
            <a:ext cx="10510697" cy="4842349"/>
          </a:xfrm>
        </p:spPr>
        <p:txBody>
          <a:bodyPr>
            <a:normAutofit fontScale="92500" lnSpcReduction="10000"/>
          </a:bodyPr>
          <a:lstStyle/>
          <a:p>
            <a:pPr marL="0" indent="0">
              <a:buNone/>
            </a:pPr>
            <a:r>
              <a:rPr lang="en-US" dirty="0">
                <a:effectLst/>
              </a:rPr>
              <a:t>Historians have long recognized </a:t>
            </a:r>
            <a:r>
              <a:rPr lang="en-US" dirty="0">
                <a:solidFill>
                  <a:schemeClr val="accent4">
                    <a:lumMod val="60000"/>
                    <a:lumOff val="40000"/>
                  </a:schemeClr>
                </a:solidFill>
                <a:effectLst/>
              </a:rPr>
              <a:t>Italian preponderance in Mediterranean commerce</a:t>
            </a:r>
            <a:r>
              <a:rPr lang="en-US" dirty="0">
                <a:effectLst/>
              </a:rPr>
              <a:t> </a:t>
            </a:r>
            <a:r>
              <a:rPr lang="en-US" dirty="0">
                <a:solidFill>
                  <a:schemeClr val="accent4">
                    <a:lumMod val="60000"/>
                    <a:lumOff val="40000"/>
                  </a:schemeClr>
                </a:solidFill>
                <a:effectLst/>
              </a:rPr>
              <a:t>during the late Middle Ages</a:t>
            </a:r>
            <a:r>
              <a:rPr lang="en-US" dirty="0">
                <a:effectLst/>
              </a:rPr>
              <a:t>. More recently, </a:t>
            </a:r>
            <a:r>
              <a:rPr lang="en-US" dirty="0">
                <a:solidFill>
                  <a:srgbClr val="FF6600"/>
                </a:solidFill>
                <a:effectLst/>
              </a:rPr>
              <a:t>studies have greatly enriched our understanding of how cross-cultural communication helped foster Italian mercantile relations in foreign, non-European markets </a:t>
            </a:r>
            <a:r>
              <a:rPr lang="en-US" dirty="0">
                <a:effectLst/>
              </a:rPr>
              <a:t>(Epstein, 2007). </a:t>
            </a:r>
            <a:r>
              <a:rPr lang="en-US" dirty="0">
                <a:solidFill>
                  <a:schemeClr val="accent5">
                    <a:lumMod val="75000"/>
                  </a:schemeClr>
                </a:solidFill>
                <a:effectLst/>
              </a:rPr>
              <a:t>Yet surprisingly, a corpus of material</a:t>
            </a:r>
            <a:r>
              <a:rPr lang="en-US" dirty="0">
                <a:solidFill>
                  <a:schemeClr val="accent5">
                    <a:lumMod val="60000"/>
                    <a:lumOff val="40000"/>
                  </a:schemeClr>
                </a:solidFill>
                <a:effectLst/>
              </a:rPr>
              <a:t> </a:t>
            </a:r>
            <a:r>
              <a:rPr lang="en-US" dirty="0">
                <a:effectLst/>
              </a:rPr>
              <a:t>that constitutes a valuable documentary record of the Italian merchant’s education and understanding of Islamic and Crimean cultures </a:t>
            </a:r>
            <a:r>
              <a:rPr lang="en-US" dirty="0">
                <a:solidFill>
                  <a:schemeClr val="accent5">
                    <a:lumMod val="75000"/>
                  </a:schemeClr>
                </a:solidFill>
                <a:effectLst/>
              </a:rPr>
              <a:t>remains untouched</a:t>
            </a:r>
            <a:r>
              <a:rPr lang="en-US" dirty="0">
                <a:effectLst/>
              </a:rPr>
              <a:t>:</a:t>
            </a:r>
            <a:r>
              <a:rPr lang="en-US" i="1" dirty="0">
                <a:effectLst/>
              </a:rPr>
              <a:t> </a:t>
            </a:r>
            <a:r>
              <a:rPr lang="en-US" i="1" dirty="0" err="1">
                <a:effectLst/>
              </a:rPr>
              <a:t>pratiche</a:t>
            </a:r>
            <a:r>
              <a:rPr lang="en-US" i="1" dirty="0">
                <a:effectLst/>
              </a:rPr>
              <a:t> </a:t>
            </a:r>
            <a:r>
              <a:rPr lang="en-US" i="1" dirty="0" err="1">
                <a:effectLst/>
              </a:rPr>
              <a:t>della</a:t>
            </a:r>
            <a:r>
              <a:rPr lang="en-US" i="1" dirty="0">
                <a:effectLst/>
              </a:rPr>
              <a:t> </a:t>
            </a:r>
            <a:r>
              <a:rPr lang="en-US" i="1" dirty="0" err="1">
                <a:effectLst/>
              </a:rPr>
              <a:t>mercatura</a:t>
            </a:r>
            <a:r>
              <a:rPr lang="en-US" dirty="0">
                <a:effectLst/>
              </a:rPr>
              <a:t>, or “manuals of commercial practice”. These handbooks, widely circulated throughout central and northern Italy, contained vital information pertaining to the merchant’s understanding and awareness of Arabic-Turkic cultures and customs outside the realm of commercial affairs. Taking these manuals as its documentary focus, </a:t>
            </a:r>
            <a:r>
              <a:rPr lang="en-US" dirty="0">
                <a:solidFill>
                  <a:srgbClr val="00B050"/>
                </a:solidFill>
                <a:effectLst/>
              </a:rPr>
              <a:t>this essay proposes new ways of reading and classifying these texts whilst exploring Italian mercantile conceptions of the non-Western Mediterranean world</a:t>
            </a:r>
            <a:r>
              <a:rPr lang="en-US" dirty="0">
                <a:effectLst/>
              </a:rPr>
              <a:t>. Indeed, the cross-cultural understanding and exchange gleaned from their pages </a:t>
            </a:r>
            <a:r>
              <a:rPr lang="en-US" dirty="0">
                <a:solidFill>
                  <a:schemeClr val="tx2">
                    <a:lumMod val="50000"/>
                  </a:schemeClr>
                </a:solidFill>
                <a:effectLst/>
              </a:rPr>
              <a:t>suggest these manuals were imperative tools used by the Italian merchant in negotiating trade with the so-called “Other.”</a:t>
            </a:r>
          </a:p>
          <a:p>
            <a:pPr marL="0" indent="0">
              <a:buNone/>
            </a:pPr>
            <a:endParaRPr lang="en-US" dirty="0">
              <a:solidFill>
                <a:schemeClr val="tx2">
                  <a:lumMod val="50000"/>
                </a:schemeClr>
              </a:solidFill>
              <a:effectLst/>
            </a:endParaRPr>
          </a:p>
        </p:txBody>
      </p:sp>
      <p:sp>
        <p:nvSpPr>
          <p:cNvPr id="2" name="TextBox 1">
            <a:extLst>
              <a:ext uri="{FF2B5EF4-FFF2-40B4-BE49-F238E27FC236}">
                <a16:creationId xmlns:a16="http://schemas.microsoft.com/office/drawing/2014/main" id="{90EB27FD-DD7E-4D4B-A8BD-F83200091313}"/>
              </a:ext>
            </a:extLst>
          </p:cNvPr>
          <p:cNvSpPr txBox="1"/>
          <p:nvPr/>
        </p:nvSpPr>
        <p:spPr>
          <a:xfrm>
            <a:off x="4968607" y="6345716"/>
            <a:ext cx="184731" cy="369332"/>
          </a:xfrm>
          <a:prstGeom prst="rect">
            <a:avLst/>
          </a:prstGeom>
          <a:noFill/>
        </p:spPr>
        <p:txBody>
          <a:bodyPr wrap="none" rtlCol="0">
            <a:spAutoFit/>
          </a:bodyPr>
          <a:lstStyle/>
          <a:p>
            <a:endParaRPr lang="en-US" dirty="0"/>
          </a:p>
        </p:txBody>
      </p:sp>
      <p:sp>
        <p:nvSpPr>
          <p:cNvPr id="6" name="Rectangle 5">
            <a:extLst>
              <a:ext uri="{FF2B5EF4-FFF2-40B4-BE49-F238E27FC236}">
                <a16:creationId xmlns:a16="http://schemas.microsoft.com/office/drawing/2014/main" id="{DFC39C88-D30A-DB4A-AB2D-9D3885DDF740}"/>
              </a:ext>
            </a:extLst>
          </p:cNvPr>
          <p:cNvSpPr/>
          <p:nvPr/>
        </p:nvSpPr>
        <p:spPr>
          <a:xfrm>
            <a:off x="5802217" y="6033822"/>
            <a:ext cx="6096000" cy="584775"/>
          </a:xfrm>
          <a:prstGeom prst="rect">
            <a:avLst/>
          </a:prstGeom>
        </p:spPr>
        <p:txBody>
          <a:bodyPr>
            <a:spAutoFit/>
          </a:bodyPr>
          <a:lstStyle/>
          <a:p>
            <a:r>
              <a:rPr lang="en-US" sz="1600" dirty="0">
                <a:latin typeface="Rockwell" panose="02060603020205020403" pitchFamily="18" charset="77"/>
              </a:rPr>
              <a:t>Joseph F. Stanley, “Negotiating Trade: Merchant Manuals and Cross-Cultural Exchange in the Medieval Mediterranean”</a:t>
            </a:r>
          </a:p>
        </p:txBody>
      </p:sp>
    </p:spTree>
    <p:extLst>
      <p:ext uri="{BB962C8B-B14F-4D97-AF65-F5344CB8AC3E}">
        <p14:creationId xmlns:p14="http://schemas.microsoft.com/office/powerpoint/2010/main" val="26310304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5583" t="8150" r="24267" b="29990"/>
          <a:stretch/>
        </p:blipFill>
        <p:spPr>
          <a:xfrm>
            <a:off x="548548" y="732737"/>
            <a:ext cx="11119945" cy="5756409"/>
          </a:xfrm>
          <a:prstGeom prst="rect">
            <a:avLst/>
          </a:prstGeom>
        </p:spPr>
      </p:pic>
      <p:sp>
        <p:nvSpPr>
          <p:cNvPr id="3" name="Title 1">
            <a:extLst>
              <a:ext uri="{FF2B5EF4-FFF2-40B4-BE49-F238E27FC236}">
                <a16:creationId xmlns:a16="http://schemas.microsoft.com/office/drawing/2014/main" id="{68144FE8-3C22-FA4B-B04B-6E312346C5D5}"/>
              </a:ext>
            </a:extLst>
          </p:cNvPr>
          <p:cNvSpPr txBox="1">
            <a:spLocks/>
          </p:cNvSpPr>
          <p:nvPr/>
        </p:nvSpPr>
        <p:spPr>
          <a:xfrm>
            <a:off x="2462245" y="131901"/>
            <a:ext cx="7292553" cy="1017181"/>
          </a:xfrm>
          <a:prstGeom prst="rect">
            <a:avLst/>
          </a:prstGeom>
        </p:spPr>
        <p:txBody>
          <a:bodyPr>
            <a:normAutofit fontScale="97500"/>
          </a:bodyPr>
          <a:lst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a:lstStyle>
          <a:p>
            <a:r>
              <a:rPr lang="en-US" cap="none" dirty="0"/>
              <a:t>Political Divisions (c. 1300)</a:t>
            </a:r>
          </a:p>
        </p:txBody>
      </p:sp>
    </p:spTree>
    <p:extLst>
      <p:ext uri="{BB962C8B-B14F-4D97-AF65-F5344CB8AC3E}">
        <p14:creationId xmlns:p14="http://schemas.microsoft.com/office/powerpoint/2010/main" val="12371154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2483266" y="310577"/>
            <a:ext cx="7292553" cy="1017181"/>
          </a:xfrm>
          <a:prstGeom prst="rect">
            <a:avLst/>
          </a:prstGeom>
        </p:spPr>
        <p:txBody>
          <a:bodyPr>
            <a:normAutofit fontScale="97500"/>
          </a:bodyPr>
          <a:lst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a:lstStyle>
          <a:p>
            <a:r>
              <a:rPr lang="en-US" cap="none" dirty="0"/>
              <a:t>Mongol Empire</a:t>
            </a:r>
          </a:p>
          <a:p>
            <a:r>
              <a:rPr lang="en-US" cap="none" dirty="0"/>
              <a:t>Territory from 1206-1294</a:t>
            </a:r>
          </a:p>
        </p:txBody>
      </p:sp>
      <p:pic>
        <p:nvPicPr>
          <p:cNvPr id="2" name="Picture 1"/>
          <p:cNvPicPr>
            <a:picLocks noChangeAspect="1"/>
          </p:cNvPicPr>
          <p:nvPr/>
        </p:nvPicPr>
        <p:blipFill>
          <a:blip r:embed="rId2"/>
          <a:stretch>
            <a:fillRect/>
          </a:stretch>
        </p:blipFill>
        <p:spPr>
          <a:xfrm>
            <a:off x="2690648" y="1422853"/>
            <a:ext cx="6627425" cy="5199709"/>
          </a:xfrm>
          <a:prstGeom prst="rect">
            <a:avLst/>
          </a:prstGeom>
        </p:spPr>
      </p:pic>
    </p:spTree>
    <p:extLst>
      <p:ext uri="{BB962C8B-B14F-4D97-AF65-F5344CB8AC3E}">
        <p14:creationId xmlns:p14="http://schemas.microsoft.com/office/powerpoint/2010/main" val="32605519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5583" t="8150" r="24267" b="29990"/>
          <a:stretch/>
        </p:blipFill>
        <p:spPr>
          <a:xfrm>
            <a:off x="548548" y="732737"/>
            <a:ext cx="11119945" cy="5756409"/>
          </a:xfrm>
          <a:prstGeom prst="rect">
            <a:avLst/>
          </a:prstGeom>
        </p:spPr>
      </p:pic>
      <p:sp>
        <p:nvSpPr>
          <p:cNvPr id="3" name="Title 1">
            <a:extLst>
              <a:ext uri="{FF2B5EF4-FFF2-40B4-BE49-F238E27FC236}">
                <a16:creationId xmlns:a16="http://schemas.microsoft.com/office/drawing/2014/main" id="{68144FE8-3C22-FA4B-B04B-6E312346C5D5}"/>
              </a:ext>
            </a:extLst>
          </p:cNvPr>
          <p:cNvSpPr txBox="1">
            <a:spLocks/>
          </p:cNvSpPr>
          <p:nvPr/>
        </p:nvSpPr>
        <p:spPr>
          <a:xfrm>
            <a:off x="2462245" y="131901"/>
            <a:ext cx="7292553" cy="1017181"/>
          </a:xfrm>
          <a:prstGeom prst="rect">
            <a:avLst/>
          </a:prstGeom>
        </p:spPr>
        <p:txBody>
          <a:bodyPr>
            <a:normAutofit fontScale="97500"/>
          </a:bodyPr>
          <a:lst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a:lstStyle>
          <a:p>
            <a:r>
              <a:rPr lang="en-US" cap="none" dirty="0"/>
              <a:t>Political Divisions (c. 1300)</a:t>
            </a:r>
          </a:p>
        </p:txBody>
      </p:sp>
    </p:spTree>
    <p:extLst>
      <p:ext uri="{BB962C8B-B14F-4D97-AF65-F5344CB8AC3E}">
        <p14:creationId xmlns:p14="http://schemas.microsoft.com/office/powerpoint/2010/main" val="37043019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751562" y="475003"/>
            <a:ext cx="6252518" cy="1143590"/>
          </a:xfrm>
          <a:prstGeom prst="rect">
            <a:avLst/>
          </a:prstGeom>
        </p:spPr>
        <p:txBody>
          <a:bodyPr>
            <a:normAutofit fontScale="97500"/>
          </a:bodyPr>
          <a:lst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a:lstStyle>
          <a:p>
            <a:r>
              <a:rPr lang="en-US" cap="none" dirty="0" err="1"/>
              <a:t>Hulagu</a:t>
            </a:r>
            <a:r>
              <a:rPr lang="en-US" cap="none" dirty="0"/>
              <a:t> Khan</a:t>
            </a:r>
          </a:p>
          <a:p>
            <a:r>
              <a:rPr lang="en-US" cap="none" dirty="0"/>
              <a:t>(c. 1218 - 1265)</a:t>
            </a:r>
          </a:p>
          <a:p>
            <a:endParaRPr lang="en-US" cap="none" dirty="0"/>
          </a:p>
          <a:p>
            <a:endParaRPr lang="en-US" cap="none" dirty="0"/>
          </a:p>
        </p:txBody>
      </p:sp>
      <p:pic>
        <p:nvPicPr>
          <p:cNvPr id="5" name="Picture 4"/>
          <p:cNvPicPr>
            <a:picLocks noChangeAspect="1"/>
          </p:cNvPicPr>
          <p:nvPr/>
        </p:nvPicPr>
        <p:blipFill>
          <a:blip r:embed="rId2"/>
          <a:stretch>
            <a:fillRect/>
          </a:stretch>
        </p:blipFill>
        <p:spPr>
          <a:xfrm>
            <a:off x="6853310" y="136801"/>
            <a:ext cx="4389877" cy="6563660"/>
          </a:xfrm>
          <a:prstGeom prst="rect">
            <a:avLst/>
          </a:prstGeom>
        </p:spPr>
      </p:pic>
      <p:sp>
        <p:nvSpPr>
          <p:cNvPr id="4" name="Rectangle 3"/>
          <p:cNvSpPr/>
          <p:nvPr/>
        </p:nvSpPr>
        <p:spPr>
          <a:xfrm>
            <a:off x="3681878" y="6054130"/>
            <a:ext cx="2913746" cy="646331"/>
          </a:xfrm>
          <a:prstGeom prst="rect">
            <a:avLst/>
          </a:prstGeom>
        </p:spPr>
        <p:txBody>
          <a:bodyPr wrap="none">
            <a:spAutoFit/>
          </a:bodyPr>
          <a:lstStyle/>
          <a:p>
            <a:pPr algn="r"/>
            <a:r>
              <a:rPr lang="en-US" dirty="0">
                <a:latin typeface="Rockwell" charset="0"/>
                <a:ea typeface="Rockwell" charset="0"/>
                <a:cs typeface="Rockwell" charset="0"/>
              </a:rPr>
              <a:t> Rashid-al-Din </a:t>
            </a:r>
            <a:r>
              <a:rPr lang="en-US" dirty="0" err="1">
                <a:latin typeface="Rockwell" charset="0"/>
                <a:ea typeface="Rockwell" charset="0"/>
                <a:cs typeface="Rockwell" charset="0"/>
              </a:rPr>
              <a:t>Hamadani</a:t>
            </a:r>
            <a:endParaRPr lang="en-US" dirty="0">
              <a:latin typeface="Rockwell" charset="0"/>
              <a:ea typeface="Rockwell" charset="0"/>
              <a:cs typeface="Rockwell" charset="0"/>
            </a:endParaRPr>
          </a:p>
          <a:p>
            <a:pPr algn="r"/>
            <a:r>
              <a:rPr lang="en-US" dirty="0">
                <a:latin typeface="Rockwell" charset="0"/>
                <a:ea typeface="Rockwell" charset="0"/>
                <a:cs typeface="Rockwell" charset="0"/>
              </a:rPr>
              <a:t>Early 14</a:t>
            </a:r>
            <a:r>
              <a:rPr lang="en-US" baseline="30000" dirty="0">
                <a:latin typeface="Rockwell" charset="0"/>
                <a:ea typeface="Rockwell" charset="0"/>
                <a:cs typeface="Rockwell" charset="0"/>
              </a:rPr>
              <a:t>th</a:t>
            </a:r>
            <a:r>
              <a:rPr lang="en-US" dirty="0">
                <a:latin typeface="Rockwell" charset="0"/>
                <a:ea typeface="Rockwell" charset="0"/>
                <a:cs typeface="Rockwell" charset="0"/>
              </a:rPr>
              <a:t> c.</a:t>
            </a:r>
          </a:p>
        </p:txBody>
      </p:sp>
    </p:spTree>
    <p:extLst>
      <p:ext uri="{BB962C8B-B14F-4D97-AF65-F5344CB8AC3E}">
        <p14:creationId xmlns:p14="http://schemas.microsoft.com/office/powerpoint/2010/main" val="9062734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2483266" y="310577"/>
            <a:ext cx="7292553" cy="1017181"/>
          </a:xfrm>
          <a:prstGeom prst="rect">
            <a:avLst/>
          </a:prstGeom>
        </p:spPr>
        <p:txBody>
          <a:bodyPr>
            <a:normAutofit fontScale="97500"/>
          </a:bodyPr>
          <a:lst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a:lstStyle>
          <a:p>
            <a:r>
              <a:rPr lang="en-US" cap="none" dirty="0"/>
              <a:t>Siege of Baghdad (1258)</a:t>
            </a:r>
          </a:p>
        </p:txBody>
      </p:sp>
      <p:pic>
        <p:nvPicPr>
          <p:cNvPr id="2" name="Picture 1"/>
          <p:cNvPicPr>
            <a:picLocks noChangeAspect="1"/>
          </p:cNvPicPr>
          <p:nvPr/>
        </p:nvPicPr>
        <p:blipFill>
          <a:blip r:embed="rId2"/>
          <a:stretch>
            <a:fillRect/>
          </a:stretch>
        </p:blipFill>
        <p:spPr>
          <a:xfrm>
            <a:off x="2049518" y="927828"/>
            <a:ext cx="7964528" cy="5616652"/>
          </a:xfrm>
          <a:prstGeom prst="rect">
            <a:avLst/>
          </a:prstGeom>
        </p:spPr>
      </p:pic>
    </p:spTree>
    <p:extLst>
      <p:ext uri="{BB962C8B-B14F-4D97-AF65-F5344CB8AC3E}">
        <p14:creationId xmlns:p14="http://schemas.microsoft.com/office/powerpoint/2010/main" val="6665939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2969741" y="506901"/>
            <a:ext cx="6252518" cy="1143590"/>
          </a:xfrm>
          <a:prstGeom prst="rect">
            <a:avLst/>
          </a:prstGeom>
        </p:spPr>
        <p:txBody>
          <a:bodyPr>
            <a:normAutofit fontScale="97500"/>
          </a:bodyPr>
          <a:lst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a:lstStyle>
          <a:p>
            <a:r>
              <a:rPr lang="en-US" cap="none" dirty="0" err="1"/>
              <a:t>Ozbeg</a:t>
            </a:r>
            <a:r>
              <a:rPr lang="en-US" cap="none" dirty="0"/>
              <a:t>/</a:t>
            </a:r>
            <a:r>
              <a:rPr lang="en-US" cap="none" dirty="0" err="1"/>
              <a:t>Uzbeg</a:t>
            </a:r>
            <a:r>
              <a:rPr lang="en-US" cap="none" dirty="0"/>
              <a:t> Khan</a:t>
            </a:r>
          </a:p>
          <a:p>
            <a:r>
              <a:rPr lang="en-US" cap="none" dirty="0"/>
              <a:t>(r. 1313 - 1341)</a:t>
            </a:r>
          </a:p>
          <a:p>
            <a:endParaRPr lang="en-US" cap="none" dirty="0"/>
          </a:p>
          <a:p>
            <a:endParaRPr lang="en-US" cap="none" dirty="0"/>
          </a:p>
        </p:txBody>
      </p:sp>
      <p:sp>
        <p:nvSpPr>
          <p:cNvPr id="2" name="TextBox 1">
            <a:extLst>
              <a:ext uri="{FF2B5EF4-FFF2-40B4-BE49-F238E27FC236}">
                <a16:creationId xmlns:a16="http://schemas.microsoft.com/office/drawing/2014/main" id="{7BC7A8C7-76B7-BC43-B0C3-5EAB87E8A5F3}"/>
              </a:ext>
            </a:extLst>
          </p:cNvPr>
          <p:cNvSpPr txBox="1"/>
          <p:nvPr/>
        </p:nvSpPr>
        <p:spPr>
          <a:xfrm>
            <a:off x="1627271" y="2169446"/>
            <a:ext cx="8937457" cy="2585323"/>
          </a:xfrm>
          <a:prstGeom prst="rect">
            <a:avLst/>
          </a:prstGeom>
          <a:noFill/>
        </p:spPr>
        <p:txBody>
          <a:bodyPr wrap="square" rtlCol="0">
            <a:spAutoFit/>
          </a:bodyPr>
          <a:lstStyle/>
          <a:p>
            <a:r>
              <a:rPr lang="en-US" dirty="0"/>
              <a:t>“By the will and power, the greatness and most high! Let no man insult the metropolitan church of which Peter is head, or his service or his churchman; let no man seize their property, goods or people, let no man meddle in the affairs of the church [...] Their laws, their churches and monasteries and chapels shall be respected; whoever condemns or blames this religion, shall not be allowed to excuse himself under any pretext, but shall be punished with death.”</a:t>
            </a:r>
          </a:p>
          <a:p>
            <a:endParaRPr lang="en-US" dirty="0"/>
          </a:p>
          <a:p>
            <a:pPr algn="r"/>
            <a:r>
              <a:rPr lang="en-US" dirty="0"/>
              <a:t>- </a:t>
            </a:r>
            <a:r>
              <a:rPr lang="en-US" dirty="0" err="1"/>
              <a:t>Ozbeg</a:t>
            </a:r>
            <a:r>
              <a:rPr lang="en-US" dirty="0"/>
              <a:t> Khan to Saint Peter, the Metropolitan Bishop of Moscow</a:t>
            </a:r>
          </a:p>
          <a:p>
            <a:endParaRPr lang="en-US" dirty="0"/>
          </a:p>
        </p:txBody>
      </p:sp>
    </p:spTree>
    <p:extLst>
      <p:ext uri="{BB962C8B-B14F-4D97-AF65-F5344CB8AC3E}">
        <p14:creationId xmlns:p14="http://schemas.microsoft.com/office/powerpoint/2010/main" val="82076718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amask">
  <a:themeElements>
    <a:clrScheme name="Damask">
      <a:dk1>
        <a:sysClr val="windowText" lastClr="000000"/>
      </a:dk1>
      <a:lt1>
        <a:sysClr val="window" lastClr="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Damask">
      <a:majorFont>
        <a:latin typeface="Bookman Old Style" panose="02050604050505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name="Damask" id="{F9A299A0-33D0-4E0F-9F3F-7163E3744208}" vid="{746EEEEA-FB6A-406B-B510-531588D5481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TM04033921[[fn=Damask]]</Template>
  <TotalTime>2399</TotalTime>
  <Words>1903</Words>
  <Application>Microsoft Macintosh PowerPoint</Application>
  <PresentationFormat>Widescreen</PresentationFormat>
  <Paragraphs>166</Paragraphs>
  <Slides>36</Slides>
  <Notes>13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36</vt:i4>
      </vt:variant>
    </vt:vector>
  </HeadingPairs>
  <TitlesOfParts>
    <vt:vector size="41" baseType="lpstr">
      <vt:lpstr>Arial</vt:lpstr>
      <vt:lpstr>Bookman Old Style</vt:lpstr>
      <vt:lpstr>Calibri</vt:lpstr>
      <vt:lpstr>Rockwell</vt:lpstr>
      <vt:lpstr>Damask</vt:lpstr>
      <vt:lpstr>Ibn Battuta  A Gift to Those Who Contemplate the Wonders of Cities and the Marvels of Travelling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Ibn Battuta  A Gift to Those Who Contemplate the Wonders of Cities and the Marvels of Travelling</vt:lpstr>
      <vt:lpstr>PowerPoint Presentation</vt:lpstr>
      <vt:lpstr>The Fundamental Structure of Academic Argument  </vt:lpstr>
      <vt:lpstr>How to read an argument  (aka how to read for the conversation)</vt:lpstr>
      <vt:lpstr>Academic Argument:  Welcome to the Party</vt:lpstr>
      <vt:lpstr>Reading for the Argument</vt:lpstr>
      <vt:lpstr>PowerPoint Presentation</vt:lpstr>
      <vt:lpstr>PowerPoint Presentation</vt:lpstr>
      <vt:lpstr>PowerPoint Presentation</vt:lpstr>
      <vt:lpstr>PowerPoint Presentation</vt:lpstr>
      <vt:lpstr>PowerPoint Presentation</vt:lpstr>
      <vt:lpstr>PowerPoint Presentation</vt:lpstr>
      <vt:lpstr>Fundamental Structure of Academic Argument:  5 Elements</vt:lpstr>
      <vt:lpstr>They Say</vt:lpstr>
      <vt:lpstr>I Say</vt:lpstr>
      <vt:lpstr>So what? </vt:lpstr>
      <vt:lpstr>Elements of Academic Argument</vt:lpstr>
      <vt:lpstr>PowerPoint Presentation</vt:lpstr>
      <vt:lpstr>Exercise: Fundamental Structure of Academic Argument</vt:lpstr>
      <vt:lpstr>Exercise: Fundamental Structure of Academic Argument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Roman Cities</dc:title>
  <dc:creator>Nathan Daniels</dc:creator>
  <cp:lastModifiedBy>Nathan Daniels</cp:lastModifiedBy>
  <cp:revision>61</cp:revision>
  <dcterms:created xsi:type="dcterms:W3CDTF">2017-02-02T03:45:22Z</dcterms:created>
  <dcterms:modified xsi:type="dcterms:W3CDTF">2020-02-20T13:44:03Z</dcterms:modified>
</cp:coreProperties>
</file>